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5">
  <p:sldMasterIdLst>
    <p:sldMasterId id="2147483648" r:id="rId1"/>
    <p:sldMasterId id="2147483727" r:id="rId2"/>
  </p:sldMasterIdLst>
  <p:notesMasterIdLst>
    <p:notesMasterId r:id="rId44"/>
  </p:notesMasterIdLst>
  <p:handoutMasterIdLst>
    <p:handoutMasterId r:id="rId45"/>
  </p:handoutMasterIdLst>
  <p:sldIdLst>
    <p:sldId id="324" r:id="rId3"/>
    <p:sldId id="351" r:id="rId4"/>
    <p:sldId id="488" r:id="rId5"/>
    <p:sldId id="352" r:id="rId6"/>
    <p:sldId id="444" r:id="rId7"/>
    <p:sldId id="445" r:id="rId8"/>
    <p:sldId id="446" r:id="rId9"/>
    <p:sldId id="447" r:id="rId10"/>
    <p:sldId id="448" r:id="rId11"/>
    <p:sldId id="449" r:id="rId12"/>
    <p:sldId id="450" r:id="rId13"/>
    <p:sldId id="451" r:id="rId14"/>
    <p:sldId id="452" r:id="rId15"/>
    <p:sldId id="453" r:id="rId16"/>
    <p:sldId id="454" r:id="rId17"/>
    <p:sldId id="455" r:id="rId18"/>
    <p:sldId id="456" r:id="rId19"/>
    <p:sldId id="457" r:id="rId20"/>
    <p:sldId id="458" r:id="rId21"/>
    <p:sldId id="459" r:id="rId22"/>
    <p:sldId id="460" r:id="rId23"/>
    <p:sldId id="461" r:id="rId24"/>
    <p:sldId id="462" r:id="rId25"/>
    <p:sldId id="463" r:id="rId26"/>
    <p:sldId id="464" r:id="rId27"/>
    <p:sldId id="465" r:id="rId28"/>
    <p:sldId id="467" r:id="rId29"/>
    <p:sldId id="468" r:id="rId30"/>
    <p:sldId id="469" r:id="rId31"/>
    <p:sldId id="470" r:id="rId32"/>
    <p:sldId id="472" r:id="rId33"/>
    <p:sldId id="473" r:id="rId34"/>
    <p:sldId id="474" r:id="rId35"/>
    <p:sldId id="476" r:id="rId36"/>
    <p:sldId id="480" r:id="rId37"/>
    <p:sldId id="481" r:id="rId38"/>
    <p:sldId id="482" r:id="rId39"/>
    <p:sldId id="486" r:id="rId40"/>
    <p:sldId id="487" r:id="rId41"/>
    <p:sldId id="437" r:id="rId42"/>
    <p:sldId id="348" r:id="rId43"/>
  </p:sldIdLst>
  <p:sldSz cx="12192000" cy="6858000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692AA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97" autoAdjust="0"/>
    <p:restoredTop sz="94660"/>
  </p:normalViewPr>
  <p:slideViewPr>
    <p:cSldViewPr>
      <p:cViewPr varScale="1">
        <p:scale>
          <a:sx n="60" d="100"/>
          <a:sy n="60" d="100"/>
        </p:scale>
        <p:origin x="112" y="11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279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F2AF99-1D74-48F6-8A14-B225C3BE8443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76B7EE9-BF73-479C-B92A-A4E66273E505}">
      <dgm:prSet/>
      <dgm:spPr/>
      <dgm:t>
        <a:bodyPr/>
        <a:lstStyle/>
        <a:p>
          <a:pPr rtl="0"/>
          <a:r>
            <a:rPr lang="en-ID" b="0" smtClean="0"/>
            <a:t>Pie Chart</a:t>
          </a:r>
          <a:endParaRPr lang="en-ID"/>
        </a:p>
      </dgm:t>
    </dgm:pt>
    <dgm:pt modelId="{16BC2FFA-9A21-4F45-BA67-9569DDC3E1C2}" type="parTrans" cxnId="{7EB655D9-B022-48B6-8C32-62BEA7CC0A26}">
      <dgm:prSet/>
      <dgm:spPr/>
      <dgm:t>
        <a:bodyPr/>
        <a:lstStyle/>
        <a:p>
          <a:endParaRPr lang="en-US"/>
        </a:p>
      </dgm:t>
    </dgm:pt>
    <dgm:pt modelId="{324E5BEE-C0F3-4D25-AB0D-C0C34BE5D79E}" type="sibTrans" cxnId="{7EB655D9-B022-48B6-8C32-62BEA7CC0A26}">
      <dgm:prSet/>
      <dgm:spPr/>
      <dgm:t>
        <a:bodyPr/>
        <a:lstStyle/>
        <a:p>
          <a:endParaRPr lang="en-US"/>
        </a:p>
      </dgm:t>
    </dgm:pt>
    <dgm:pt modelId="{86AF1D1D-36C3-4927-8D5D-0F4978E18CF3}">
      <dgm:prSet/>
      <dgm:spPr/>
      <dgm:t>
        <a:bodyPr/>
        <a:lstStyle/>
        <a:p>
          <a:pPr rtl="0"/>
          <a:r>
            <a:rPr lang="en-ID" b="0" smtClean="0"/>
            <a:t>Bar Chart</a:t>
          </a:r>
          <a:endParaRPr lang="en-ID"/>
        </a:p>
      </dgm:t>
    </dgm:pt>
    <dgm:pt modelId="{1EAB845B-3F30-4BE9-A677-CAF72F8B10BA}" type="parTrans" cxnId="{2E905E42-A40F-4156-A510-3EBCA1EF53BC}">
      <dgm:prSet/>
      <dgm:spPr/>
      <dgm:t>
        <a:bodyPr/>
        <a:lstStyle/>
        <a:p>
          <a:endParaRPr lang="en-US"/>
        </a:p>
      </dgm:t>
    </dgm:pt>
    <dgm:pt modelId="{26431373-0FA9-4982-84ED-255C405CF17A}" type="sibTrans" cxnId="{2E905E42-A40F-4156-A510-3EBCA1EF53BC}">
      <dgm:prSet/>
      <dgm:spPr/>
      <dgm:t>
        <a:bodyPr/>
        <a:lstStyle/>
        <a:p>
          <a:endParaRPr lang="en-US"/>
        </a:p>
      </dgm:t>
    </dgm:pt>
    <dgm:pt modelId="{65ED832E-A43E-41C9-B6E3-7FA01CE27B4B}">
      <dgm:prSet/>
      <dgm:spPr/>
      <dgm:t>
        <a:bodyPr/>
        <a:lstStyle/>
        <a:p>
          <a:pPr rtl="0"/>
          <a:r>
            <a:rPr lang="en-ID" b="0" smtClean="0"/>
            <a:t>Line Graphs</a:t>
          </a:r>
          <a:endParaRPr lang="en-ID"/>
        </a:p>
      </dgm:t>
    </dgm:pt>
    <dgm:pt modelId="{BBEF0018-FF67-4172-AEC1-0F805CF15CAC}" type="parTrans" cxnId="{91A8DD82-379B-4EF5-8F0B-19D2E77B86CD}">
      <dgm:prSet/>
      <dgm:spPr/>
      <dgm:t>
        <a:bodyPr/>
        <a:lstStyle/>
        <a:p>
          <a:endParaRPr lang="en-US"/>
        </a:p>
      </dgm:t>
    </dgm:pt>
    <dgm:pt modelId="{32983E5E-8F7E-4ED6-B7BA-6989767BF460}" type="sibTrans" cxnId="{91A8DD82-379B-4EF5-8F0B-19D2E77B86CD}">
      <dgm:prSet/>
      <dgm:spPr/>
      <dgm:t>
        <a:bodyPr/>
        <a:lstStyle/>
        <a:p>
          <a:endParaRPr lang="en-US"/>
        </a:p>
      </dgm:t>
    </dgm:pt>
    <dgm:pt modelId="{D98B2060-C83A-46CC-9227-5E6E514E1EBA}">
      <dgm:prSet/>
      <dgm:spPr/>
      <dgm:t>
        <a:bodyPr/>
        <a:lstStyle/>
        <a:p>
          <a:pPr rtl="0"/>
          <a:r>
            <a:rPr lang="en-ID" b="0" smtClean="0"/>
            <a:t>Scatter Plot</a:t>
          </a:r>
          <a:endParaRPr lang="en-ID"/>
        </a:p>
      </dgm:t>
    </dgm:pt>
    <dgm:pt modelId="{76BD9E18-9037-4674-A366-19810858D4CD}" type="parTrans" cxnId="{5E9FE35D-DA40-4E3F-8694-61BF07E5FBE0}">
      <dgm:prSet/>
      <dgm:spPr/>
      <dgm:t>
        <a:bodyPr/>
        <a:lstStyle/>
        <a:p>
          <a:endParaRPr lang="en-US"/>
        </a:p>
      </dgm:t>
    </dgm:pt>
    <dgm:pt modelId="{22F869E3-AF4C-49D3-BA5C-5006BE7AE115}" type="sibTrans" cxnId="{5E9FE35D-DA40-4E3F-8694-61BF07E5FBE0}">
      <dgm:prSet/>
      <dgm:spPr/>
      <dgm:t>
        <a:bodyPr/>
        <a:lstStyle/>
        <a:p>
          <a:endParaRPr lang="en-US"/>
        </a:p>
      </dgm:t>
    </dgm:pt>
    <dgm:pt modelId="{BC125C81-1F27-433F-8E2A-4515F09BC7B3}">
      <dgm:prSet/>
      <dgm:spPr/>
      <dgm:t>
        <a:bodyPr/>
        <a:lstStyle/>
        <a:p>
          <a:pPr rtl="0"/>
          <a:r>
            <a:rPr lang="en-ID" b="0" smtClean="0"/>
            <a:t>Heatmap</a:t>
          </a:r>
          <a:endParaRPr lang="en-ID"/>
        </a:p>
      </dgm:t>
    </dgm:pt>
    <dgm:pt modelId="{BE24F462-9DFA-4133-B79E-01212ABE4460}" type="parTrans" cxnId="{8FC7FEA4-D8C0-4B11-A917-3EC90DDB23D1}">
      <dgm:prSet/>
      <dgm:spPr/>
      <dgm:t>
        <a:bodyPr/>
        <a:lstStyle/>
        <a:p>
          <a:endParaRPr lang="en-US"/>
        </a:p>
      </dgm:t>
    </dgm:pt>
    <dgm:pt modelId="{AEEAF068-FE18-402A-88B9-656E1A6B7651}" type="sibTrans" cxnId="{8FC7FEA4-D8C0-4B11-A917-3EC90DDB23D1}">
      <dgm:prSet/>
      <dgm:spPr/>
      <dgm:t>
        <a:bodyPr/>
        <a:lstStyle/>
        <a:p>
          <a:endParaRPr lang="en-US"/>
        </a:p>
      </dgm:t>
    </dgm:pt>
    <dgm:pt modelId="{F2183717-E0F6-48D1-89AE-9EB481348090}">
      <dgm:prSet/>
      <dgm:spPr/>
      <dgm:t>
        <a:bodyPr/>
        <a:lstStyle/>
        <a:p>
          <a:pPr rtl="0"/>
          <a:r>
            <a:rPr lang="en-GB" b="0" smtClean="0"/>
            <a:t>Histogram</a:t>
          </a:r>
          <a:endParaRPr lang="en-ID"/>
        </a:p>
      </dgm:t>
    </dgm:pt>
    <dgm:pt modelId="{D0B32C26-FCFB-4281-B602-2EE2334701B6}" type="parTrans" cxnId="{DF6E24EA-C450-462D-A381-A441D09CCF3C}">
      <dgm:prSet/>
      <dgm:spPr/>
      <dgm:t>
        <a:bodyPr/>
        <a:lstStyle/>
        <a:p>
          <a:endParaRPr lang="en-US"/>
        </a:p>
      </dgm:t>
    </dgm:pt>
    <dgm:pt modelId="{B657F016-11FF-478F-BE43-0301E1B3B91D}" type="sibTrans" cxnId="{DF6E24EA-C450-462D-A381-A441D09CCF3C}">
      <dgm:prSet/>
      <dgm:spPr/>
      <dgm:t>
        <a:bodyPr/>
        <a:lstStyle/>
        <a:p>
          <a:endParaRPr lang="en-US"/>
        </a:p>
      </dgm:t>
    </dgm:pt>
    <dgm:pt modelId="{31531277-5D5B-4719-8574-5356DCE47838}">
      <dgm:prSet/>
      <dgm:spPr/>
      <dgm:t>
        <a:bodyPr/>
        <a:lstStyle/>
        <a:p>
          <a:pPr rtl="0"/>
          <a:r>
            <a:rPr lang="en-GB" b="0" smtClean="0"/>
            <a:t>Correlation</a:t>
          </a:r>
          <a:endParaRPr lang="en-ID"/>
        </a:p>
      </dgm:t>
    </dgm:pt>
    <dgm:pt modelId="{ECB1AA76-AC04-490F-903D-600941994EC9}" type="parTrans" cxnId="{3875213A-F8C3-41E3-9FD0-BE6DF9AC1FB5}">
      <dgm:prSet/>
      <dgm:spPr/>
      <dgm:t>
        <a:bodyPr/>
        <a:lstStyle/>
        <a:p>
          <a:endParaRPr lang="en-US"/>
        </a:p>
      </dgm:t>
    </dgm:pt>
    <dgm:pt modelId="{969EE553-C9E4-4210-8352-FC068F1DED22}" type="sibTrans" cxnId="{3875213A-F8C3-41E3-9FD0-BE6DF9AC1FB5}">
      <dgm:prSet/>
      <dgm:spPr/>
      <dgm:t>
        <a:bodyPr/>
        <a:lstStyle/>
        <a:p>
          <a:endParaRPr lang="en-US"/>
        </a:p>
      </dgm:t>
    </dgm:pt>
    <dgm:pt modelId="{F5ABED64-E793-4E02-85B5-3254443CA4BE}">
      <dgm:prSet/>
      <dgm:spPr/>
      <dgm:t>
        <a:bodyPr/>
        <a:lstStyle/>
        <a:p>
          <a:pPr rtl="0"/>
          <a:r>
            <a:rPr lang="en-GB" b="0" smtClean="0"/>
            <a:t>BoxPlot</a:t>
          </a:r>
          <a:endParaRPr lang="en-ID"/>
        </a:p>
      </dgm:t>
    </dgm:pt>
    <dgm:pt modelId="{F4BED0EC-06E1-455B-8A81-0473CBD96833}" type="parTrans" cxnId="{88A84EB3-07A0-4D57-BBF8-F4C722F74B29}">
      <dgm:prSet/>
      <dgm:spPr/>
      <dgm:t>
        <a:bodyPr/>
        <a:lstStyle/>
        <a:p>
          <a:endParaRPr lang="en-US"/>
        </a:p>
      </dgm:t>
    </dgm:pt>
    <dgm:pt modelId="{4B9FAC0D-084D-4C86-9300-0F47619CE379}" type="sibTrans" cxnId="{88A84EB3-07A0-4D57-BBF8-F4C722F74B29}">
      <dgm:prSet/>
      <dgm:spPr/>
      <dgm:t>
        <a:bodyPr/>
        <a:lstStyle/>
        <a:p>
          <a:endParaRPr lang="en-US"/>
        </a:p>
      </dgm:t>
    </dgm:pt>
    <dgm:pt modelId="{F3D848D6-4D7F-4330-8EBA-D23FC2DD1BA9}" type="pres">
      <dgm:prSet presAssocID="{83F2AF99-1D74-48F6-8A14-B225C3BE844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D3E0AC4-FA69-474F-A191-CCBD073CC323}" type="pres">
      <dgm:prSet presAssocID="{276B7EE9-BF73-479C-B92A-A4E66273E505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2119D0-2ED6-4610-AD39-AC915CF27D44}" type="pres">
      <dgm:prSet presAssocID="{324E5BEE-C0F3-4D25-AB0D-C0C34BE5D79E}" presName="sibTrans" presStyleCnt="0"/>
      <dgm:spPr/>
    </dgm:pt>
    <dgm:pt modelId="{0DE6ADA9-3A25-4989-8B3E-3A1D5630BC61}" type="pres">
      <dgm:prSet presAssocID="{86AF1D1D-36C3-4927-8D5D-0F4978E18CF3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CF46FF-0E85-46BC-A9EA-598E7F70DCDC}" type="pres">
      <dgm:prSet presAssocID="{26431373-0FA9-4982-84ED-255C405CF17A}" presName="sibTrans" presStyleCnt="0"/>
      <dgm:spPr/>
    </dgm:pt>
    <dgm:pt modelId="{0950716E-9881-41F2-9D91-AB9D4D79072A}" type="pres">
      <dgm:prSet presAssocID="{65ED832E-A43E-41C9-B6E3-7FA01CE27B4B}" presName="node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7900EC-963E-416C-AB0D-F12F49991E86}" type="pres">
      <dgm:prSet presAssocID="{32983E5E-8F7E-4ED6-B7BA-6989767BF460}" presName="sibTrans" presStyleCnt="0"/>
      <dgm:spPr/>
    </dgm:pt>
    <dgm:pt modelId="{247B1E88-8904-4F83-8A85-F0778ACA1605}" type="pres">
      <dgm:prSet presAssocID="{D98B2060-C83A-46CC-9227-5E6E514E1EBA}" presName="node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4EF35D-C8F7-48CB-99EC-8CB1AE0FB43D}" type="pres">
      <dgm:prSet presAssocID="{22F869E3-AF4C-49D3-BA5C-5006BE7AE115}" presName="sibTrans" presStyleCnt="0"/>
      <dgm:spPr/>
    </dgm:pt>
    <dgm:pt modelId="{5D880AE5-B5AD-4EC6-965A-9557948842FE}" type="pres">
      <dgm:prSet presAssocID="{BC125C81-1F27-433F-8E2A-4515F09BC7B3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C88273-6923-48FB-BD4D-41FE2D312CFA}" type="pres">
      <dgm:prSet presAssocID="{AEEAF068-FE18-402A-88B9-656E1A6B7651}" presName="sibTrans" presStyleCnt="0"/>
      <dgm:spPr/>
    </dgm:pt>
    <dgm:pt modelId="{20E6B890-B435-4443-91E6-E6D645D5A74F}" type="pres">
      <dgm:prSet presAssocID="{F2183717-E0F6-48D1-89AE-9EB481348090}" presName="node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D3DB89-D7C1-4FCC-86A4-E13D1A642D51}" type="pres">
      <dgm:prSet presAssocID="{B657F016-11FF-478F-BE43-0301E1B3B91D}" presName="sibTrans" presStyleCnt="0"/>
      <dgm:spPr/>
    </dgm:pt>
    <dgm:pt modelId="{6D91E83D-067B-4201-BA26-D79519260908}" type="pres">
      <dgm:prSet presAssocID="{31531277-5D5B-4719-8574-5356DCE47838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9843D9-D1CB-4792-830B-E00DE6EAF104}" type="pres">
      <dgm:prSet presAssocID="{969EE553-C9E4-4210-8352-FC068F1DED22}" presName="sibTrans" presStyleCnt="0"/>
      <dgm:spPr/>
    </dgm:pt>
    <dgm:pt modelId="{C129E700-B54C-4C19-B011-F847D8B7DDDF}" type="pres">
      <dgm:prSet presAssocID="{F5ABED64-E793-4E02-85B5-3254443CA4BE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E905E42-A40F-4156-A510-3EBCA1EF53BC}" srcId="{83F2AF99-1D74-48F6-8A14-B225C3BE8443}" destId="{86AF1D1D-36C3-4927-8D5D-0F4978E18CF3}" srcOrd="1" destOrd="0" parTransId="{1EAB845B-3F30-4BE9-A677-CAF72F8B10BA}" sibTransId="{26431373-0FA9-4982-84ED-255C405CF17A}"/>
    <dgm:cxn modelId="{3875213A-F8C3-41E3-9FD0-BE6DF9AC1FB5}" srcId="{83F2AF99-1D74-48F6-8A14-B225C3BE8443}" destId="{31531277-5D5B-4719-8574-5356DCE47838}" srcOrd="6" destOrd="0" parTransId="{ECB1AA76-AC04-490F-903D-600941994EC9}" sibTransId="{969EE553-C9E4-4210-8352-FC068F1DED22}"/>
    <dgm:cxn modelId="{E3B6A812-122F-49D2-B7F8-5091F1A1F306}" type="presOf" srcId="{F2183717-E0F6-48D1-89AE-9EB481348090}" destId="{20E6B890-B435-4443-91E6-E6D645D5A74F}" srcOrd="0" destOrd="0" presId="urn:microsoft.com/office/officeart/2005/8/layout/default"/>
    <dgm:cxn modelId="{2D67ABDB-D7E5-409E-B0F7-F9E7D40C57F2}" type="presOf" srcId="{83F2AF99-1D74-48F6-8A14-B225C3BE8443}" destId="{F3D848D6-4D7F-4330-8EBA-D23FC2DD1BA9}" srcOrd="0" destOrd="0" presId="urn:microsoft.com/office/officeart/2005/8/layout/default"/>
    <dgm:cxn modelId="{91A8DD82-379B-4EF5-8F0B-19D2E77B86CD}" srcId="{83F2AF99-1D74-48F6-8A14-B225C3BE8443}" destId="{65ED832E-A43E-41C9-B6E3-7FA01CE27B4B}" srcOrd="2" destOrd="0" parTransId="{BBEF0018-FF67-4172-AEC1-0F805CF15CAC}" sibTransId="{32983E5E-8F7E-4ED6-B7BA-6989767BF460}"/>
    <dgm:cxn modelId="{19557065-1ED2-4618-9F1F-5B22A26F41AC}" type="presOf" srcId="{86AF1D1D-36C3-4927-8D5D-0F4978E18CF3}" destId="{0DE6ADA9-3A25-4989-8B3E-3A1D5630BC61}" srcOrd="0" destOrd="0" presId="urn:microsoft.com/office/officeart/2005/8/layout/default"/>
    <dgm:cxn modelId="{23669B9D-4833-43A1-8439-B4D9999FCA61}" type="presOf" srcId="{276B7EE9-BF73-479C-B92A-A4E66273E505}" destId="{3D3E0AC4-FA69-474F-A191-CCBD073CC323}" srcOrd="0" destOrd="0" presId="urn:microsoft.com/office/officeart/2005/8/layout/default"/>
    <dgm:cxn modelId="{64E88F06-59CA-42FC-A672-655871D9E9A6}" type="presOf" srcId="{BC125C81-1F27-433F-8E2A-4515F09BC7B3}" destId="{5D880AE5-B5AD-4EC6-965A-9557948842FE}" srcOrd="0" destOrd="0" presId="urn:microsoft.com/office/officeart/2005/8/layout/default"/>
    <dgm:cxn modelId="{DF6E24EA-C450-462D-A381-A441D09CCF3C}" srcId="{83F2AF99-1D74-48F6-8A14-B225C3BE8443}" destId="{F2183717-E0F6-48D1-89AE-9EB481348090}" srcOrd="5" destOrd="0" parTransId="{D0B32C26-FCFB-4281-B602-2EE2334701B6}" sibTransId="{B657F016-11FF-478F-BE43-0301E1B3B91D}"/>
    <dgm:cxn modelId="{7EB655D9-B022-48B6-8C32-62BEA7CC0A26}" srcId="{83F2AF99-1D74-48F6-8A14-B225C3BE8443}" destId="{276B7EE9-BF73-479C-B92A-A4E66273E505}" srcOrd="0" destOrd="0" parTransId="{16BC2FFA-9A21-4F45-BA67-9569DDC3E1C2}" sibTransId="{324E5BEE-C0F3-4D25-AB0D-C0C34BE5D79E}"/>
    <dgm:cxn modelId="{8F9FFA59-F299-4782-A9C9-F5FD5E1F7120}" type="presOf" srcId="{F5ABED64-E793-4E02-85B5-3254443CA4BE}" destId="{C129E700-B54C-4C19-B011-F847D8B7DDDF}" srcOrd="0" destOrd="0" presId="urn:microsoft.com/office/officeart/2005/8/layout/default"/>
    <dgm:cxn modelId="{C3248954-E5ED-428D-A757-76F6115B4578}" type="presOf" srcId="{65ED832E-A43E-41C9-B6E3-7FA01CE27B4B}" destId="{0950716E-9881-41F2-9D91-AB9D4D79072A}" srcOrd="0" destOrd="0" presId="urn:microsoft.com/office/officeart/2005/8/layout/default"/>
    <dgm:cxn modelId="{03DD58F9-5092-4F34-9AD9-009A85416B5B}" type="presOf" srcId="{D98B2060-C83A-46CC-9227-5E6E514E1EBA}" destId="{247B1E88-8904-4F83-8A85-F0778ACA1605}" srcOrd="0" destOrd="0" presId="urn:microsoft.com/office/officeart/2005/8/layout/default"/>
    <dgm:cxn modelId="{73757016-B1B8-4EAE-80EB-E1E8622E010A}" type="presOf" srcId="{31531277-5D5B-4719-8574-5356DCE47838}" destId="{6D91E83D-067B-4201-BA26-D79519260908}" srcOrd="0" destOrd="0" presId="urn:microsoft.com/office/officeart/2005/8/layout/default"/>
    <dgm:cxn modelId="{88A84EB3-07A0-4D57-BBF8-F4C722F74B29}" srcId="{83F2AF99-1D74-48F6-8A14-B225C3BE8443}" destId="{F5ABED64-E793-4E02-85B5-3254443CA4BE}" srcOrd="7" destOrd="0" parTransId="{F4BED0EC-06E1-455B-8A81-0473CBD96833}" sibTransId="{4B9FAC0D-084D-4C86-9300-0F47619CE379}"/>
    <dgm:cxn modelId="{8FC7FEA4-D8C0-4B11-A917-3EC90DDB23D1}" srcId="{83F2AF99-1D74-48F6-8A14-B225C3BE8443}" destId="{BC125C81-1F27-433F-8E2A-4515F09BC7B3}" srcOrd="4" destOrd="0" parTransId="{BE24F462-9DFA-4133-B79E-01212ABE4460}" sibTransId="{AEEAF068-FE18-402A-88B9-656E1A6B7651}"/>
    <dgm:cxn modelId="{5E9FE35D-DA40-4E3F-8694-61BF07E5FBE0}" srcId="{83F2AF99-1D74-48F6-8A14-B225C3BE8443}" destId="{D98B2060-C83A-46CC-9227-5E6E514E1EBA}" srcOrd="3" destOrd="0" parTransId="{76BD9E18-9037-4674-A366-19810858D4CD}" sibTransId="{22F869E3-AF4C-49D3-BA5C-5006BE7AE115}"/>
    <dgm:cxn modelId="{E6763D77-41EB-4797-ADBD-E9E84D27CC00}" type="presParOf" srcId="{F3D848D6-4D7F-4330-8EBA-D23FC2DD1BA9}" destId="{3D3E0AC4-FA69-474F-A191-CCBD073CC323}" srcOrd="0" destOrd="0" presId="urn:microsoft.com/office/officeart/2005/8/layout/default"/>
    <dgm:cxn modelId="{AC120D2D-0A14-4544-9652-7B96ED3A266D}" type="presParOf" srcId="{F3D848D6-4D7F-4330-8EBA-D23FC2DD1BA9}" destId="{F22119D0-2ED6-4610-AD39-AC915CF27D44}" srcOrd="1" destOrd="0" presId="urn:microsoft.com/office/officeart/2005/8/layout/default"/>
    <dgm:cxn modelId="{DD080B08-AF82-41C1-BBCB-B2BCCF5113AD}" type="presParOf" srcId="{F3D848D6-4D7F-4330-8EBA-D23FC2DD1BA9}" destId="{0DE6ADA9-3A25-4989-8B3E-3A1D5630BC61}" srcOrd="2" destOrd="0" presId="urn:microsoft.com/office/officeart/2005/8/layout/default"/>
    <dgm:cxn modelId="{B921D7CD-03FF-4DFD-AD23-7325B04B0611}" type="presParOf" srcId="{F3D848D6-4D7F-4330-8EBA-D23FC2DD1BA9}" destId="{BBCF46FF-0E85-46BC-A9EA-598E7F70DCDC}" srcOrd="3" destOrd="0" presId="urn:microsoft.com/office/officeart/2005/8/layout/default"/>
    <dgm:cxn modelId="{191F8DA9-A709-4937-8761-547CA1681D0E}" type="presParOf" srcId="{F3D848D6-4D7F-4330-8EBA-D23FC2DD1BA9}" destId="{0950716E-9881-41F2-9D91-AB9D4D79072A}" srcOrd="4" destOrd="0" presId="urn:microsoft.com/office/officeart/2005/8/layout/default"/>
    <dgm:cxn modelId="{08107625-0B52-4B02-A4A2-741F9A7D5E1F}" type="presParOf" srcId="{F3D848D6-4D7F-4330-8EBA-D23FC2DD1BA9}" destId="{637900EC-963E-416C-AB0D-F12F49991E86}" srcOrd="5" destOrd="0" presId="urn:microsoft.com/office/officeart/2005/8/layout/default"/>
    <dgm:cxn modelId="{E52A63A0-CF6F-4280-95F9-01871C4FF887}" type="presParOf" srcId="{F3D848D6-4D7F-4330-8EBA-D23FC2DD1BA9}" destId="{247B1E88-8904-4F83-8A85-F0778ACA1605}" srcOrd="6" destOrd="0" presId="urn:microsoft.com/office/officeart/2005/8/layout/default"/>
    <dgm:cxn modelId="{D5DAB4CD-FA70-4D2F-A787-A65FD27CEF07}" type="presParOf" srcId="{F3D848D6-4D7F-4330-8EBA-D23FC2DD1BA9}" destId="{4A4EF35D-C8F7-48CB-99EC-8CB1AE0FB43D}" srcOrd="7" destOrd="0" presId="urn:microsoft.com/office/officeart/2005/8/layout/default"/>
    <dgm:cxn modelId="{4F90A59C-3213-4BF0-A44D-FDE664B6592B}" type="presParOf" srcId="{F3D848D6-4D7F-4330-8EBA-D23FC2DD1BA9}" destId="{5D880AE5-B5AD-4EC6-965A-9557948842FE}" srcOrd="8" destOrd="0" presId="urn:microsoft.com/office/officeart/2005/8/layout/default"/>
    <dgm:cxn modelId="{885377BB-F8E4-450B-8AB4-50AD8237B113}" type="presParOf" srcId="{F3D848D6-4D7F-4330-8EBA-D23FC2DD1BA9}" destId="{50C88273-6923-48FB-BD4D-41FE2D312CFA}" srcOrd="9" destOrd="0" presId="urn:microsoft.com/office/officeart/2005/8/layout/default"/>
    <dgm:cxn modelId="{D0338D04-BBC7-44FD-9A14-E56D9720D8E7}" type="presParOf" srcId="{F3D848D6-4D7F-4330-8EBA-D23FC2DD1BA9}" destId="{20E6B890-B435-4443-91E6-E6D645D5A74F}" srcOrd="10" destOrd="0" presId="urn:microsoft.com/office/officeart/2005/8/layout/default"/>
    <dgm:cxn modelId="{CD2BDAD9-89CA-4E14-9828-84155B13B686}" type="presParOf" srcId="{F3D848D6-4D7F-4330-8EBA-D23FC2DD1BA9}" destId="{F2D3DB89-D7C1-4FCC-86A4-E13D1A642D51}" srcOrd="11" destOrd="0" presId="urn:microsoft.com/office/officeart/2005/8/layout/default"/>
    <dgm:cxn modelId="{125DCAAC-B459-493E-9624-8FB84D9D522B}" type="presParOf" srcId="{F3D848D6-4D7F-4330-8EBA-D23FC2DD1BA9}" destId="{6D91E83D-067B-4201-BA26-D79519260908}" srcOrd="12" destOrd="0" presId="urn:microsoft.com/office/officeart/2005/8/layout/default"/>
    <dgm:cxn modelId="{21DC4DB5-A54E-4769-AA93-0245A0A33031}" type="presParOf" srcId="{F3D848D6-4D7F-4330-8EBA-D23FC2DD1BA9}" destId="{419843D9-D1CB-4792-830B-E00DE6EAF104}" srcOrd="13" destOrd="0" presId="urn:microsoft.com/office/officeart/2005/8/layout/default"/>
    <dgm:cxn modelId="{318AE316-2DF5-4A34-BB55-2AEFE5002A64}" type="presParOf" srcId="{F3D848D6-4D7F-4330-8EBA-D23FC2DD1BA9}" destId="{C129E700-B54C-4C19-B011-F847D8B7DDDF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3E0AC4-FA69-474F-A191-CCBD073CC323}">
      <dsp:nvSpPr>
        <dsp:cNvPr id="0" name=""/>
        <dsp:cNvSpPr/>
      </dsp:nvSpPr>
      <dsp:spPr>
        <a:xfrm>
          <a:off x="3214" y="818792"/>
          <a:ext cx="2550318" cy="153019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D" sz="3200" b="0" kern="1200" smtClean="0"/>
            <a:t>Pie Chart</a:t>
          </a:r>
          <a:endParaRPr lang="en-ID" sz="3200" kern="1200"/>
        </a:p>
      </dsp:txBody>
      <dsp:txXfrm>
        <a:off x="3214" y="818792"/>
        <a:ext cx="2550318" cy="1530191"/>
      </dsp:txXfrm>
    </dsp:sp>
    <dsp:sp modelId="{0DE6ADA9-3A25-4989-8B3E-3A1D5630BC61}">
      <dsp:nvSpPr>
        <dsp:cNvPr id="0" name=""/>
        <dsp:cNvSpPr/>
      </dsp:nvSpPr>
      <dsp:spPr>
        <a:xfrm>
          <a:off x="2808565" y="818792"/>
          <a:ext cx="2550318" cy="1530191"/>
        </a:xfrm>
        <a:prstGeom prst="rect">
          <a:avLst/>
        </a:prstGeom>
        <a:solidFill>
          <a:schemeClr val="accent5">
            <a:hueOff val="-1482866"/>
            <a:satOff val="5000"/>
            <a:lumOff val="-557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D" sz="3200" b="0" kern="1200" smtClean="0"/>
            <a:t>Bar Chart</a:t>
          </a:r>
          <a:endParaRPr lang="en-ID" sz="3200" kern="1200"/>
        </a:p>
      </dsp:txBody>
      <dsp:txXfrm>
        <a:off x="2808565" y="818792"/>
        <a:ext cx="2550318" cy="1530191"/>
      </dsp:txXfrm>
    </dsp:sp>
    <dsp:sp modelId="{0950716E-9881-41F2-9D91-AB9D4D79072A}">
      <dsp:nvSpPr>
        <dsp:cNvPr id="0" name=""/>
        <dsp:cNvSpPr/>
      </dsp:nvSpPr>
      <dsp:spPr>
        <a:xfrm>
          <a:off x="5613915" y="818792"/>
          <a:ext cx="2550318" cy="1530191"/>
        </a:xfrm>
        <a:prstGeom prst="rect">
          <a:avLst/>
        </a:prstGeom>
        <a:solidFill>
          <a:schemeClr val="accent5">
            <a:hueOff val="-2965732"/>
            <a:satOff val="10000"/>
            <a:lumOff val="-1114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D" sz="3200" b="0" kern="1200" smtClean="0"/>
            <a:t>Line Graphs</a:t>
          </a:r>
          <a:endParaRPr lang="en-ID" sz="3200" kern="1200"/>
        </a:p>
      </dsp:txBody>
      <dsp:txXfrm>
        <a:off x="5613915" y="818792"/>
        <a:ext cx="2550318" cy="1530191"/>
      </dsp:txXfrm>
    </dsp:sp>
    <dsp:sp modelId="{247B1E88-8904-4F83-8A85-F0778ACA1605}">
      <dsp:nvSpPr>
        <dsp:cNvPr id="0" name=""/>
        <dsp:cNvSpPr/>
      </dsp:nvSpPr>
      <dsp:spPr>
        <a:xfrm>
          <a:off x="8419266" y="818792"/>
          <a:ext cx="2550318" cy="1530191"/>
        </a:xfrm>
        <a:prstGeom prst="rect">
          <a:avLst/>
        </a:prstGeom>
        <a:solidFill>
          <a:schemeClr val="accent5">
            <a:hueOff val="-4448599"/>
            <a:satOff val="15000"/>
            <a:lumOff val="-1672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D" sz="3200" b="0" kern="1200" smtClean="0"/>
            <a:t>Scatter Plot</a:t>
          </a:r>
          <a:endParaRPr lang="en-ID" sz="3200" kern="1200"/>
        </a:p>
      </dsp:txBody>
      <dsp:txXfrm>
        <a:off x="8419266" y="818792"/>
        <a:ext cx="2550318" cy="1530191"/>
      </dsp:txXfrm>
    </dsp:sp>
    <dsp:sp modelId="{5D880AE5-B5AD-4EC6-965A-9557948842FE}">
      <dsp:nvSpPr>
        <dsp:cNvPr id="0" name=""/>
        <dsp:cNvSpPr/>
      </dsp:nvSpPr>
      <dsp:spPr>
        <a:xfrm>
          <a:off x="3214" y="2604015"/>
          <a:ext cx="2550318" cy="1530191"/>
        </a:xfrm>
        <a:prstGeom prst="rect">
          <a:avLst/>
        </a:prstGeom>
        <a:solidFill>
          <a:schemeClr val="accent5">
            <a:hueOff val="-5931465"/>
            <a:satOff val="20000"/>
            <a:lumOff val="-2229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D" sz="3200" b="0" kern="1200" smtClean="0"/>
            <a:t>Heatmap</a:t>
          </a:r>
          <a:endParaRPr lang="en-ID" sz="3200" kern="1200"/>
        </a:p>
      </dsp:txBody>
      <dsp:txXfrm>
        <a:off x="3214" y="2604015"/>
        <a:ext cx="2550318" cy="1530191"/>
      </dsp:txXfrm>
    </dsp:sp>
    <dsp:sp modelId="{20E6B890-B435-4443-91E6-E6D645D5A74F}">
      <dsp:nvSpPr>
        <dsp:cNvPr id="0" name=""/>
        <dsp:cNvSpPr/>
      </dsp:nvSpPr>
      <dsp:spPr>
        <a:xfrm>
          <a:off x="2808565" y="2604015"/>
          <a:ext cx="2550318" cy="1530191"/>
        </a:xfrm>
        <a:prstGeom prst="rect">
          <a:avLst/>
        </a:prstGeom>
        <a:solidFill>
          <a:schemeClr val="accent5">
            <a:hueOff val="-7414331"/>
            <a:satOff val="25000"/>
            <a:lumOff val="-278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200" b="0" kern="1200" smtClean="0"/>
            <a:t>Histogram</a:t>
          </a:r>
          <a:endParaRPr lang="en-ID" sz="3200" kern="1200"/>
        </a:p>
      </dsp:txBody>
      <dsp:txXfrm>
        <a:off x="2808565" y="2604015"/>
        <a:ext cx="2550318" cy="1530191"/>
      </dsp:txXfrm>
    </dsp:sp>
    <dsp:sp modelId="{6D91E83D-067B-4201-BA26-D79519260908}">
      <dsp:nvSpPr>
        <dsp:cNvPr id="0" name=""/>
        <dsp:cNvSpPr/>
      </dsp:nvSpPr>
      <dsp:spPr>
        <a:xfrm>
          <a:off x="5613915" y="2604015"/>
          <a:ext cx="2550318" cy="1530191"/>
        </a:xfrm>
        <a:prstGeom prst="rect">
          <a:avLst/>
        </a:prstGeom>
        <a:solidFill>
          <a:schemeClr val="accent5">
            <a:hueOff val="-8897197"/>
            <a:satOff val="30000"/>
            <a:lumOff val="-3344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200" b="0" kern="1200" smtClean="0"/>
            <a:t>Correlation</a:t>
          </a:r>
          <a:endParaRPr lang="en-ID" sz="3200" kern="1200"/>
        </a:p>
      </dsp:txBody>
      <dsp:txXfrm>
        <a:off x="5613915" y="2604015"/>
        <a:ext cx="2550318" cy="1530191"/>
      </dsp:txXfrm>
    </dsp:sp>
    <dsp:sp modelId="{C129E700-B54C-4C19-B011-F847D8B7DDDF}">
      <dsp:nvSpPr>
        <dsp:cNvPr id="0" name=""/>
        <dsp:cNvSpPr/>
      </dsp:nvSpPr>
      <dsp:spPr>
        <a:xfrm>
          <a:off x="8419266" y="2604015"/>
          <a:ext cx="2550318" cy="1530191"/>
        </a:xfrm>
        <a:prstGeom prst="rect">
          <a:avLst/>
        </a:prstGeom>
        <a:solidFill>
          <a:schemeClr val="accent5">
            <a:hueOff val="-10380063"/>
            <a:satOff val="35000"/>
            <a:lumOff val="-3902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200" b="0" kern="1200" smtClean="0"/>
            <a:t>BoxPlot</a:t>
          </a:r>
          <a:endParaRPr lang="en-ID" sz="3200" kern="1200"/>
        </a:p>
      </dsp:txBody>
      <dsp:txXfrm>
        <a:off x="8419266" y="2604015"/>
        <a:ext cx="2550318" cy="15301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25A1F-1CDC-4074-893A-5899111F5ABD}" type="datetimeFigureOut">
              <a:rPr lang="id-ID" smtClean="0"/>
              <a:t>28/10/2021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E874E-D680-4190-B4F6-A9A7BE5D0C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61503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9DCB56-DE58-4F64-B9CF-BA8F1134BDC6}" type="datetimeFigureOut">
              <a:rPr lang="id-ID" smtClean="0"/>
              <a:pPr/>
              <a:t>28/10/2021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351D7-7B69-40B9-8EEA-B4FEF26EED31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4264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62530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46617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880251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" name="Google Shape;14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0582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ja-JP" smtClean="0"/>
              <a:t>Data Mining_Rusdah</a:t>
            </a:r>
            <a:endParaRPr lang="en-US" altLang="ja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38C9D2B2-F8A0-41B1-8482-D108E1D20E7F}" type="slidenum">
              <a:rPr lang="en-US" altLang="ja-JP" smtClean="0"/>
              <a:pPr>
                <a:defRPr/>
              </a:pPr>
              <a:t>40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92760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" name="Rectangle 66"/>
          <p:cNvSpPr>
            <a:spLocks noChangeArrowheads="1"/>
          </p:cNvSpPr>
          <p:nvPr/>
        </p:nvSpPr>
        <p:spPr bwMode="gray">
          <a:xfrm>
            <a:off x="3048000" y="3124200"/>
            <a:ext cx="9144000" cy="609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d-ID"/>
          </a:p>
        </p:txBody>
      </p:sp>
      <p:sp>
        <p:nvSpPr>
          <p:cNvPr id="3139" name="Rectangle 67"/>
          <p:cNvSpPr>
            <a:spLocks noChangeArrowheads="1"/>
          </p:cNvSpPr>
          <p:nvPr/>
        </p:nvSpPr>
        <p:spPr bwMode="gray">
          <a:xfrm>
            <a:off x="0" y="3124200"/>
            <a:ext cx="12192000" cy="1524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d-ID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51201" y="3048000"/>
            <a:ext cx="8834967" cy="762000"/>
          </a:xfrm>
        </p:spPr>
        <p:txBody>
          <a:bodyPr/>
          <a:lstStyle>
            <a:lvl1pPr>
              <a:defRPr baseline="0"/>
            </a:lvl1pPr>
          </a:lstStyle>
          <a:p>
            <a:endParaRPr lang="en-AU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17600" y="5257800"/>
            <a:ext cx="10363200" cy="5334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 b="0" baseline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pic>
        <p:nvPicPr>
          <p:cNvPr id="3586" name="Picture 514" descr="http://www.liputan1.com/wp-content/uploads/2016/02/Universitas-BudiLuhur.pn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7054" y="588464"/>
            <a:ext cx="2840513" cy="180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48000" y="0"/>
            <a:ext cx="9144000" cy="31241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31838"/>
            <a:ext cx="2794000" cy="5592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731838"/>
            <a:ext cx="8178800" cy="5592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31838"/>
            <a:ext cx="10871200" cy="5635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371600"/>
            <a:ext cx="10972800" cy="49530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267">
                <a:solidFill>
                  <a:srgbClr val="002060"/>
                </a:solidFill>
                <a:latin typeface="Overlock" panose="020B0604020202020204" charset="0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63" name="Google Shape;63;p2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>
                <a:solidFill>
                  <a:srgbClr val="002060"/>
                </a:solidFill>
                <a:latin typeface="Overlock" panose="020B0604020202020204" charset="0"/>
              </a:defRPr>
            </a:lvl1pPr>
            <a:lvl2pPr marL="1219170" lvl="1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33">
                <a:latin typeface="Overlock" panose="020B0604020202020204" charset="0"/>
              </a:defRPr>
            </a:lvl2pPr>
            <a:lvl3pPr marL="1828754" lvl="2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lang="en-ID" dirty="0"/>
          </a:p>
          <a:p>
            <a:pPr lvl="1"/>
            <a:endParaRPr lang="en-ID" dirty="0"/>
          </a:p>
        </p:txBody>
      </p:sp>
      <p:sp>
        <p:nvSpPr>
          <p:cNvPr id="64" name="Google Shape;64;p2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id" smtClean="0"/>
              <a:pPr/>
              <a:t>‹#›</a:t>
            </a:fld>
            <a:endParaRPr lang="id"/>
          </a:p>
        </p:txBody>
      </p:sp>
    </p:spTree>
    <p:extLst>
      <p:ext uri="{BB962C8B-B14F-4D97-AF65-F5344CB8AC3E}">
        <p14:creationId xmlns:p14="http://schemas.microsoft.com/office/powerpoint/2010/main" val="40259137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377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488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14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63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48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42950" indent="-285750">
              <a:buFont typeface="Courier New" panose="02070309020205020404" pitchFamily="49" charset="0"/>
              <a:buChar char="o"/>
              <a:defRPr/>
            </a:lvl2pPr>
            <a:lvl3pPr marL="1143000" indent="-228600">
              <a:buFont typeface="Wingdings" panose="05000000000000000000" pitchFamily="2" charset="2"/>
              <a:buChar char="ü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Ø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403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32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42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28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15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02801" y="2125896"/>
            <a:ext cx="3536515" cy="2133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94640" y="2125896"/>
            <a:ext cx="3536515" cy="2133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9089" y="2125896"/>
            <a:ext cx="3536515" cy="2133600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143000" y="2359696"/>
            <a:ext cx="2454442" cy="15557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920524" y="2359696"/>
            <a:ext cx="2454833" cy="15557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8698833" y="2359696"/>
            <a:ext cx="2457780" cy="15557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402109" y="4552091"/>
            <a:ext cx="3623619" cy="1504950"/>
          </a:xfrm>
        </p:spPr>
        <p:txBody>
          <a:bodyPr/>
          <a:lstStyle>
            <a:lvl1pPr marL="0" indent="0" algn="ctr">
              <a:buNone/>
              <a:defRPr/>
            </a:lvl1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24"/>
          <p:cNvSpPr>
            <a:spLocks noGrp="1"/>
          </p:cNvSpPr>
          <p:nvPr>
            <p:ph type="body" sz="quarter" idx="14"/>
          </p:nvPr>
        </p:nvSpPr>
        <p:spPr>
          <a:xfrm>
            <a:off x="4334904" y="4552091"/>
            <a:ext cx="3623619" cy="1504950"/>
          </a:xfrm>
        </p:spPr>
        <p:txBody>
          <a:bodyPr/>
          <a:lstStyle>
            <a:lvl1pPr marL="0" indent="0" algn="ctr">
              <a:buNone/>
              <a:defRPr/>
            </a:lvl1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8267699" y="4552091"/>
            <a:ext cx="3623619" cy="1504950"/>
          </a:xfrm>
        </p:spPr>
        <p:txBody>
          <a:bodyPr/>
          <a:lstStyle>
            <a:lvl1pPr marL="0" indent="0" algn="ctr">
              <a:buNone/>
              <a:defRPr/>
            </a:lvl1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6"/>
          </p:nvPr>
        </p:nvSpPr>
        <p:spPr>
          <a:xfrm>
            <a:off x="402109" y="911804"/>
            <a:ext cx="11489209" cy="9525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1546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9" grpId="0" build="p">
        <p:tmplLst>
          <p:tmpl lvl="1"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5019" y="710112"/>
            <a:ext cx="7394446" cy="5227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rgbClr val="323E4A"/>
                </a:solidFill>
                <a:latin typeface="Bebas Neue" charset="0"/>
                <a:ea typeface="ＭＳ Ｐゴシック" charset="0"/>
                <a:cs typeface="Bebas Neue" charset="0"/>
              </a:defRPr>
            </a:lvl1pPr>
          </a:lstStyle>
          <a:p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1859" y="1272452"/>
            <a:ext cx="7423509" cy="22859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371600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714500" indent="0">
              <a:buNone/>
              <a:defRPr/>
            </a:lvl6pPr>
            <a:lvl7pPr marL="2057400" indent="0">
              <a:buNone/>
              <a:defRPr/>
            </a:lvl7pPr>
            <a:lvl8pPr marL="2400300" indent="0">
              <a:buNone/>
              <a:defRPr/>
            </a:lvl8pPr>
            <a:lvl9pPr marL="2743200" indent="0">
              <a:buNone/>
              <a:defRPr/>
            </a:lvl9pPr>
          </a:lstStyle>
          <a:p>
            <a:pPr marL="0" lvl="0" indent="0" algn="l" defTabSz="685800" rtl="0" eaLnBrk="1" latinLnBrk="0" hangingPunct="1">
              <a:lnSpc>
                <a:spcPct val="7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 smtClean="0"/>
              <a:t>Click to edit Master text styles level</a:t>
            </a:r>
            <a:endParaRPr lang="en-US" dirty="0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05019" y="397559"/>
            <a:ext cx="7394446" cy="2490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rgbClr val="EC1F3A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371600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714500" indent="0">
              <a:buNone/>
              <a:defRPr/>
            </a:lvl6pPr>
            <a:lvl7pPr marL="2057400" indent="0">
              <a:buNone/>
              <a:defRPr/>
            </a:lvl7pPr>
            <a:lvl8pPr marL="2400300" indent="0">
              <a:buNone/>
              <a:defRPr/>
            </a:lvl8pPr>
            <a:lvl9pPr marL="2743200" indent="0">
              <a:buNone/>
              <a:defRPr/>
            </a:lvl9pPr>
          </a:lstStyle>
          <a:p>
            <a:pPr marL="0" lvl="0" indent="0" algn="l" defTabSz="685800" rtl="0" eaLnBrk="1" latinLnBrk="0" hangingPunct="1">
              <a:lnSpc>
                <a:spcPct val="7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 smtClean="0"/>
              <a:t>Click to edit Master text styles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61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371600"/>
            <a:ext cx="538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71600"/>
            <a:ext cx="538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" name="Group 68"/>
          <p:cNvGrpSpPr>
            <a:grpSpLocks/>
          </p:cNvGrpSpPr>
          <p:nvPr/>
        </p:nvGrpSpPr>
        <p:grpSpPr bwMode="auto">
          <a:xfrm>
            <a:off x="0" y="685800"/>
            <a:ext cx="12192000" cy="609600"/>
            <a:chOff x="0" y="432"/>
            <a:chExt cx="5760" cy="384"/>
          </a:xfrm>
        </p:grpSpPr>
        <p:sp>
          <p:nvSpPr>
            <p:cNvPr id="1093" name="Rectangle 69"/>
            <p:cNvSpPr>
              <a:spLocks noChangeArrowheads="1"/>
            </p:cNvSpPr>
            <p:nvPr userDrawn="1"/>
          </p:nvSpPr>
          <p:spPr bwMode="gray">
            <a:xfrm>
              <a:off x="0" y="432"/>
              <a:ext cx="5760" cy="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  <p:sp>
          <p:nvSpPr>
            <p:cNvPr id="1094" name="Rectangle 70"/>
            <p:cNvSpPr>
              <a:spLocks noChangeArrowheads="1"/>
            </p:cNvSpPr>
            <p:nvPr userDrawn="1"/>
          </p:nvSpPr>
          <p:spPr bwMode="gray">
            <a:xfrm>
              <a:off x="362" y="432"/>
              <a:ext cx="5398" cy="384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371600"/>
            <a:ext cx="109728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 smtClean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914400" y="731838"/>
            <a:ext cx="108712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AU" dirty="0" smtClean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42266"/>
            <a:ext cx="648072" cy="601267"/>
          </a:xfrm>
          <a:prstGeom prst="rect">
            <a:avLst/>
          </a:prstGeom>
        </p:spPr>
      </p:pic>
      <p:sp>
        <p:nvSpPr>
          <p:cNvPr id="15" name="Rectangle 2"/>
          <p:cNvSpPr txBox="1">
            <a:spLocks noChangeArrowheads="1"/>
          </p:cNvSpPr>
          <p:nvPr userDrawn="1"/>
        </p:nvSpPr>
        <p:spPr bwMode="white">
          <a:xfrm>
            <a:off x="9353551" y="42266"/>
            <a:ext cx="2838449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FAKULTAS </a:t>
            </a:r>
          </a:p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TEKNOLOGI</a:t>
            </a:r>
            <a:r>
              <a:rPr lang="id-ID" sz="1500" kern="0" baseline="0" dirty="0" smtClean="0">
                <a:solidFill>
                  <a:schemeClr val="tx1"/>
                </a:solidFill>
                <a:effectLst/>
              </a:rPr>
              <a:t> INFORMASI</a:t>
            </a:r>
            <a:endParaRPr lang="en-AU" sz="1500" kern="0" dirty="0" smtClean="0">
              <a:solidFill>
                <a:schemeClr val="tx1"/>
              </a:solidFill>
              <a:effectLst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909798" y="-33238"/>
            <a:ext cx="8443753" cy="72593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741" r:id="rId13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sldNum="0"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q"/>
        <a:defRPr sz="2800" b="0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Courier New" panose="02070309020205020404" pitchFamily="49" charset="0"/>
        <a:buChar char="o"/>
        <a:defRPr sz="2400" b="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2pPr>
      <a:lvl3pPr marL="11430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ü"/>
        <a:defRPr sz="2200" b="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3pPr>
      <a:lvl4pPr marL="16002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§"/>
        <a:defRPr sz="2000" b="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4pPr>
      <a:lvl5pPr marL="20574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Ø"/>
        <a:defRPr sz="2000" b="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FE22493C-64D7-45E0-9B64-F5BE0420872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10/28/2021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E67FF784-6C2A-48BE-B2B9-2310CD1853F0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6783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datasets" TargetMode="External"/><Relationship Id="rId13" Type="http://schemas.openxmlformats.org/officeDocument/2006/relationships/hyperlink" Target="https://www.dbpedia.org/resources/" TargetMode="External"/><Relationship Id="rId3" Type="http://schemas.openxmlformats.org/officeDocument/2006/relationships/hyperlink" Target="https://data.jakarta.go.id/" TargetMode="External"/><Relationship Id="rId7" Type="http://schemas.openxmlformats.org/officeDocument/2006/relationships/hyperlink" Target="https://archive.ics.uci.edu/ml/index.php" TargetMode="External"/><Relationship Id="rId12" Type="http://schemas.openxmlformats.org/officeDocument/2006/relationships/hyperlink" Target="https://developer.ibm.com/exchanges/data/" TargetMode="External"/><Relationship Id="rId2" Type="http://schemas.openxmlformats.org/officeDocument/2006/relationships/hyperlink" Target="https://data.go.i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anahair.indonesia.go.id/" TargetMode="External"/><Relationship Id="rId11" Type="http://schemas.openxmlformats.org/officeDocument/2006/relationships/hyperlink" Target="https://www.who.int/data" TargetMode="External"/><Relationship Id="rId5" Type="http://schemas.openxmlformats.org/officeDocument/2006/relationships/hyperlink" Target="https://www.bps.go.id/" TargetMode="External"/><Relationship Id="rId10" Type="http://schemas.openxmlformats.org/officeDocument/2006/relationships/hyperlink" Target="https://data.unicef.org/" TargetMode="External"/><Relationship Id="rId4" Type="http://schemas.openxmlformats.org/officeDocument/2006/relationships/hyperlink" Target="http://data.bandung.go.id/" TargetMode="External"/><Relationship Id="rId9" Type="http://schemas.openxmlformats.org/officeDocument/2006/relationships/hyperlink" Target="https://data.worldbank.org/" TargetMode="External"/><Relationship Id="rId14" Type="http://schemas.openxmlformats.org/officeDocument/2006/relationships/hyperlink" Target="https://www.wikidata.org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atasetsearch.research.goog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dirty="0" smtClean="0"/>
              <a:t>FAKULTAS TEKNOLOGI INFORMASI</a:t>
            </a:r>
            <a:endParaRPr lang="id-ID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83432" y="4653136"/>
            <a:ext cx="10363200" cy="1512168"/>
          </a:xfrm>
        </p:spPr>
        <p:txBody>
          <a:bodyPr/>
          <a:lstStyle/>
          <a:p>
            <a:r>
              <a:rPr lang="en-US" sz="4400" b="1" dirty="0" smtClean="0">
                <a:latin typeface="+mj-lt"/>
              </a:rPr>
              <a:t>PENAMBANGAN DATA</a:t>
            </a:r>
            <a:endParaRPr lang="id-ID" sz="4400" b="1" dirty="0" smtClean="0">
              <a:latin typeface="+mj-lt"/>
            </a:endParaRPr>
          </a:p>
          <a:p>
            <a:r>
              <a:rPr lang="id-ID" sz="3600" b="1" dirty="0" smtClean="0">
                <a:latin typeface="+mj-lt"/>
              </a:rPr>
              <a:t>[ K</a:t>
            </a:r>
            <a:r>
              <a:rPr lang="en-US" sz="3600" b="1" dirty="0" smtClean="0">
                <a:latin typeface="+mj-lt"/>
              </a:rPr>
              <a:t>P368</a:t>
            </a:r>
            <a:r>
              <a:rPr lang="id-ID" sz="3600" b="1" dirty="0" smtClean="0">
                <a:latin typeface="+mj-lt"/>
              </a:rPr>
              <a:t> / </a:t>
            </a:r>
            <a:r>
              <a:rPr lang="en-US" sz="3600" b="1" dirty="0" smtClean="0">
                <a:latin typeface="+mj-lt"/>
              </a:rPr>
              <a:t>3</a:t>
            </a:r>
            <a:r>
              <a:rPr lang="id-ID" sz="3600" b="1" dirty="0" smtClean="0">
                <a:latin typeface="+mj-lt"/>
              </a:rPr>
              <a:t> SKS ]</a:t>
            </a:r>
            <a:endParaRPr lang="id-ID" sz="3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17058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Sumber Data Daring (Public Data Repositories)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/>
              <a:t>Portal Satu Data Indonesia (</a:t>
            </a:r>
            <a:r>
              <a:rPr lang="en-GB" sz="2000">
                <a:hlinkClick r:id="rId2"/>
              </a:rPr>
              <a:t>https://</a:t>
            </a:r>
            <a:r>
              <a:rPr lang="en-GB" sz="2000" smtClean="0">
                <a:hlinkClick r:id="rId2"/>
              </a:rPr>
              <a:t>data.go.id</a:t>
            </a:r>
            <a:r>
              <a:rPr lang="en-GB" sz="2000" smtClean="0"/>
              <a:t>)</a:t>
            </a:r>
          </a:p>
          <a:p>
            <a:r>
              <a:rPr lang="en-GB" sz="2000" smtClean="0"/>
              <a:t>Portal </a:t>
            </a:r>
            <a:r>
              <a:rPr lang="en-GB" sz="2000"/>
              <a:t>Data Jakarta (</a:t>
            </a:r>
            <a:r>
              <a:rPr lang="en-GB" sz="2000">
                <a:hlinkClick r:id="rId3"/>
              </a:rPr>
              <a:t>https://data.jakarta.go.id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Portal </a:t>
            </a:r>
            <a:r>
              <a:rPr lang="en-GB" sz="2000"/>
              <a:t>Data Bandung (</a:t>
            </a:r>
            <a:r>
              <a:rPr lang="en-GB" sz="2000">
                <a:hlinkClick r:id="rId4"/>
              </a:rPr>
              <a:t>http://data.bandung.go.id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Badan </a:t>
            </a:r>
            <a:r>
              <a:rPr lang="en-GB" sz="2000"/>
              <a:t>Pusat Statistik (</a:t>
            </a:r>
            <a:r>
              <a:rPr lang="en-GB" sz="2000">
                <a:hlinkClick r:id="rId5"/>
              </a:rPr>
              <a:t>https://www.bps.go.id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Badan </a:t>
            </a:r>
            <a:r>
              <a:rPr lang="en-GB" sz="2000"/>
              <a:t>Informasi Geospasial (</a:t>
            </a:r>
            <a:r>
              <a:rPr lang="en-GB" sz="2000">
                <a:hlinkClick r:id="rId6"/>
              </a:rPr>
              <a:t>https://tanahair.indonesia.go.id</a:t>
            </a:r>
            <a:r>
              <a:rPr lang="en-GB" sz="2000" smtClean="0">
                <a:hlinkClick r:id="rId6"/>
              </a:rPr>
              <a:t>/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UCI </a:t>
            </a:r>
            <a:r>
              <a:rPr lang="en-GB" sz="2000"/>
              <a:t>Machine Learning repository (</a:t>
            </a:r>
            <a:r>
              <a:rPr lang="en-GB" sz="2000">
                <a:hlinkClick r:id="rId7"/>
              </a:rPr>
              <a:t>https://archive.ics.uci.edu/ml/index.php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Kaggle </a:t>
            </a:r>
            <a:r>
              <a:rPr lang="en-GB" sz="2000"/>
              <a:t>(</a:t>
            </a:r>
            <a:r>
              <a:rPr lang="en-GB" sz="2000">
                <a:hlinkClick r:id="rId8"/>
              </a:rPr>
              <a:t>https://www.kaggle.com/datasets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World </a:t>
            </a:r>
            <a:r>
              <a:rPr lang="en-GB" sz="2000"/>
              <a:t>Bank Open Data (</a:t>
            </a:r>
            <a:r>
              <a:rPr lang="en-GB" sz="2000">
                <a:hlinkClick r:id="rId9"/>
              </a:rPr>
              <a:t>https://data.worldbank.org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UNICEF </a:t>
            </a:r>
            <a:r>
              <a:rPr lang="en-GB" sz="2000"/>
              <a:t>Data (</a:t>
            </a:r>
            <a:r>
              <a:rPr lang="en-GB" sz="2000">
                <a:hlinkClick r:id="rId10"/>
              </a:rPr>
              <a:t>https://data.unicef.org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WHO </a:t>
            </a:r>
            <a:r>
              <a:rPr lang="en-GB" sz="2000"/>
              <a:t>Open Data (</a:t>
            </a:r>
            <a:r>
              <a:rPr lang="en-GB" sz="2000">
                <a:hlinkClick r:id="rId11"/>
              </a:rPr>
              <a:t>https://www.who.int/data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IBM </a:t>
            </a:r>
            <a:r>
              <a:rPr lang="en-GB" sz="2000"/>
              <a:t>Data Asset eXchange (</a:t>
            </a:r>
            <a:r>
              <a:rPr lang="en-GB" sz="2000">
                <a:hlinkClick r:id="rId12"/>
              </a:rPr>
              <a:t>https://developer.ibm.com/exchanges/data</a:t>
            </a:r>
            <a:r>
              <a:rPr lang="en-GB" sz="2000" smtClean="0">
                <a:hlinkClick r:id="rId12"/>
              </a:rPr>
              <a:t>/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DBPedia </a:t>
            </a:r>
            <a:r>
              <a:rPr lang="en-GB" sz="2000"/>
              <a:t>(</a:t>
            </a:r>
            <a:r>
              <a:rPr lang="en-GB" sz="2000">
                <a:hlinkClick r:id="rId13"/>
              </a:rPr>
              <a:t>https://www.dbpedia.org/resources</a:t>
            </a:r>
            <a:r>
              <a:rPr lang="en-GB" sz="2000" smtClean="0">
                <a:hlinkClick r:id="rId13"/>
              </a:rPr>
              <a:t>/</a:t>
            </a:r>
            <a:r>
              <a:rPr lang="en-GB" sz="2000" smtClean="0"/>
              <a:t>) </a:t>
            </a:r>
            <a:endParaRPr lang="en-GB" sz="2000"/>
          </a:p>
          <a:p>
            <a:r>
              <a:rPr lang="en-GB" sz="2000" smtClean="0"/>
              <a:t>Wikidata </a:t>
            </a:r>
            <a:r>
              <a:rPr lang="en-GB" sz="2000"/>
              <a:t>(</a:t>
            </a:r>
            <a:r>
              <a:rPr lang="en-GB" sz="2000">
                <a:hlinkClick r:id="rId14"/>
              </a:rPr>
              <a:t>https://www.wikidata.org</a:t>
            </a:r>
            <a:r>
              <a:rPr lang="en-GB" sz="2000" smtClean="0">
                <a:hlinkClick r:id="rId14"/>
              </a:rPr>
              <a:t>/</a:t>
            </a:r>
            <a:r>
              <a:rPr lang="en-GB" sz="2000" smtClean="0"/>
              <a:t>) </a:t>
            </a:r>
            <a:endParaRPr lang="en-ID" sz="2000"/>
          </a:p>
        </p:txBody>
      </p:sp>
    </p:spTree>
    <p:extLst>
      <p:ext uri="{BB962C8B-B14F-4D97-AF65-F5344CB8AC3E}">
        <p14:creationId xmlns:p14="http://schemas.microsoft.com/office/powerpoint/2010/main" val="204572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Sumber Data Daring (Public Data Repositories)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Google Dataset Search: </a:t>
            </a:r>
            <a:r>
              <a:rPr lang="en-GB">
                <a:hlinkClick r:id="rId2"/>
              </a:rPr>
              <a:t>https://</a:t>
            </a:r>
            <a:r>
              <a:rPr lang="en-GB" smtClean="0">
                <a:hlinkClick r:id="rId2"/>
              </a:rPr>
              <a:t>datasetsearch.research.google.com</a:t>
            </a:r>
            <a:r>
              <a:rPr lang="en-GB" smtClean="0"/>
              <a:t> </a:t>
            </a:r>
            <a:endParaRPr lang="en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64" y="2060848"/>
            <a:ext cx="9660063" cy="446449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9222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Tipe data berdasarkan susunannya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624" y="1556792"/>
            <a:ext cx="10744752" cy="34101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3624" y="5085184"/>
            <a:ext cx="10744752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en-ID" sz="2400" b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semi-terstruktur (</a:t>
            </a:r>
            <a:r>
              <a:rPr lang="en-ID" sz="2400" b="1" i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semi-structured data</a:t>
            </a:r>
            <a:r>
              <a:rPr lang="en-ID" sz="2400" b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en-ID" sz="24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Data terstruktur yang tidak mengikuti model </a:t>
            </a: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struktur tabular </a:t>
            </a:r>
            <a:r>
              <a:rPr lang="en-ID" sz="24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yang seperti pada basis data relasional, namun </a:t>
            </a: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tetap mengandung </a:t>
            </a:r>
            <a:r>
              <a:rPr lang="en-ID" sz="2400" i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tags </a:t>
            </a:r>
            <a:r>
              <a:rPr lang="en-ID" sz="24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atau penanda </a:t>
            </a: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lainnya yang </a:t>
            </a:r>
            <a:r>
              <a:rPr lang="en-ID" sz="24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dapat memisahkan elemen-elemen semantik pada data serta mengatur hierarki antara </a:t>
            </a: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butir-butir datanya</a:t>
            </a:r>
            <a:r>
              <a:rPr lang="en-ID" sz="24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ID" sz="2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41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Structure vs Unstructure Data</a:t>
            </a:r>
            <a:endParaRPr lang="en-ID"/>
          </a:p>
        </p:txBody>
      </p:sp>
      <p:sp>
        <p:nvSpPr>
          <p:cNvPr id="4" name="Rectangle 3"/>
          <p:cNvSpPr/>
          <p:nvPr/>
        </p:nvSpPr>
        <p:spPr>
          <a:xfrm>
            <a:off x="4367808" y="6400800"/>
            <a:ext cx="77285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smtClean="0"/>
              <a:t>Sumber: https</a:t>
            </a:r>
            <a:r>
              <a:rPr lang="en-ID" sz="1200"/>
              <a:t>://www.knowledgehut.com/blog/data-science/role-of-unstructured-data-in-data-science</a:t>
            </a:r>
          </a:p>
        </p:txBody>
      </p:sp>
      <p:pic>
        <p:nvPicPr>
          <p:cNvPr id="15362" name="Picture 2" descr="Unstructured Data Vs. Structured Data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54" y="1371600"/>
            <a:ext cx="8966092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38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Tipe data berdasarkan Sifatnya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>
                <a:solidFill>
                  <a:srgbClr val="FF0000"/>
                </a:solidFill>
              </a:rPr>
              <a:t>Data dikotomi</a:t>
            </a:r>
            <a:r>
              <a:rPr lang="en-ID"/>
              <a:t>, merupakan data yang bersifat pilah satu sama lain, </a:t>
            </a:r>
            <a:r>
              <a:rPr lang="en-ID" smtClean="0"/>
              <a:t>misalnya suku</a:t>
            </a:r>
            <a:r>
              <a:rPr lang="en-ID"/>
              <a:t>, agama, jenis kelamin, pendidikan, dan lain sebagainya.</a:t>
            </a:r>
          </a:p>
          <a:p>
            <a:r>
              <a:rPr lang="en-ID" b="1" smtClean="0">
                <a:solidFill>
                  <a:srgbClr val="FF0000"/>
                </a:solidFill>
              </a:rPr>
              <a:t>Data </a:t>
            </a:r>
            <a:r>
              <a:rPr lang="en-ID" b="1">
                <a:solidFill>
                  <a:srgbClr val="FF0000"/>
                </a:solidFill>
              </a:rPr>
              <a:t>diskrit</a:t>
            </a:r>
            <a:r>
              <a:rPr lang="en-ID"/>
              <a:t>, merupakan data yang proses pengumpulan datanya </a:t>
            </a:r>
            <a:r>
              <a:rPr lang="en-ID" smtClean="0"/>
              <a:t>dijalankan dengan </a:t>
            </a:r>
            <a:r>
              <a:rPr lang="en-ID"/>
              <a:t>cara menghitung atau membilang. Seperti, jumlah anak, </a:t>
            </a:r>
            <a:r>
              <a:rPr lang="en-ID" smtClean="0"/>
              <a:t>jumlah penduduk</a:t>
            </a:r>
            <a:r>
              <a:rPr lang="en-ID"/>
              <a:t>, jumlah kematian dan sebagainya.</a:t>
            </a:r>
          </a:p>
          <a:p>
            <a:r>
              <a:rPr lang="en-ID" b="1" smtClean="0">
                <a:solidFill>
                  <a:srgbClr val="FF0000"/>
                </a:solidFill>
              </a:rPr>
              <a:t>Data kontinu</a:t>
            </a:r>
            <a:r>
              <a:rPr lang="en-ID" smtClean="0"/>
              <a:t>, </a:t>
            </a:r>
            <a:r>
              <a:rPr lang="en-ID"/>
              <a:t>merupakan data pengumpulan datanya didapatkan </a:t>
            </a:r>
            <a:r>
              <a:rPr lang="en-ID" smtClean="0"/>
              <a:t>dengan cara </a:t>
            </a:r>
            <a:r>
              <a:rPr lang="en-ID"/>
              <a:t>mengukur dengan alat ukur yang memakai skala tertentu. </a:t>
            </a:r>
            <a:r>
              <a:rPr lang="en-ID" smtClean="0"/>
              <a:t>Contoh: </a:t>
            </a:r>
            <a:r>
              <a:rPr lang="en-ID"/>
              <a:t>Suhu, berat, bakat, kecerdasan, dan lainnya.</a:t>
            </a:r>
          </a:p>
        </p:txBody>
      </p:sp>
    </p:spTree>
    <p:extLst>
      <p:ext uri="{BB962C8B-B14F-4D97-AF65-F5344CB8AC3E}">
        <p14:creationId xmlns:p14="http://schemas.microsoft.com/office/powerpoint/2010/main" val="229257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Tipe data berdasarkan Cara Pengumpulan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>
                <a:solidFill>
                  <a:srgbClr val="FF0000"/>
                </a:solidFill>
              </a:rPr>
              <a:t>Data primer</a:t>
            </a:r>
            <a:r>
              <a:rPr lang="en-ID"/>
              <a:t>, merupakan data yang didapatkan dari sumber pertama, </a:t>
            </a:r>
            <a:r>
              <a:rPr lang="en-ID" smtClean="0"/>
              <a:t>atau dapat </a:t>
            </a:r>
            <a:r>
              <a:rPr lang="en-ID"/>
              <a:t>dikatakan pengumpulannya dilakukan sendiri oleh si peneliti </a:t>
            </a:r>
            <a:r>
              <a:rPr lang="en-ID" smtClean="0"/>
              <a:t>secara langsung</a:t>
            </a:r>
            <a:r>
              <a:rPr lang="en-ID"/>
              <a:t>, seperti hasil wawancara dan hasil pengisian kuesioner (angket).</a:t>
            </a:r>
          </a:p>
          <a:p>
            <a:r>
              <a:rPr lang="en-ID" b="1" smtClean="0">
                <a:solidFill>
                  <a:srgbClr val="FF0000"/>
                </a:solidFill>
              </a:rPr>
              <a:t>Data </a:t>
            </a:r>
            <a:r>
              <a:rPr lang="en-ID" b="1">
                <a:solidFill>
                  <a:srgbClr val="FF0000"/>
                </a:solidFill>
              </a:rPr>
              <a:t>sekunder</a:t>
            </a:r>
            <a:r>
              <a:rPr lang="en-ID"/>
              <a:t>, merupakan data yang didapatkan dari sumber </a:t>
            </a:r>
            <a:r>
              <a:rPr lang="en-ID" smtClean="0"/>
              <a:t>kedua. Menurut </a:t>
            </a:r>
            <a:r>
              <a:rPr lang="en-ID"/>
              <a:t>Purwanto (2007), data sekunder yaitu data yang dikumpulkan oleh </a:t>
            </a:r>
            <a:r>
              <a:rPr lang="en-ID" smtClean="0"/>
              <a:t>orang atau </a:t>
            </a:r>
            <a:r>
              <a:rPr lang="en-ID"/>
              <a:t>lembaga lain. Data sekunder adalah data yang digunakan </a:t>
            </a:r>
            <a:r>
              <a:rPr lang="en-ID" smtClean="0"/>
              <a:t>atau diterbitkan </a:t>
            </a:r>
            <a:r>
              <a:rPr lang="en-ID"/>
              <a:t>oleh organisasi yang bukan pengolahnya (Soeratno dan </a:t>
            </a:r>
            <a:r>
              <a:rPr lang="en-ID" smtClean="0"/>
              <a:t>Arsyad, 2003)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6358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Tipe Butir Data</a:t>
            </a:r>
            <a:endParaRPr lang="en-ID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2E379B3F-C9D3-4EC3-9475-EF7E8391FD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9694302"/>
              </p:ext>
            </p:extLst>
          </p:nvPr>
        </p:nvGraphicFramePr>
        <p:xfrm>
          <a:off x="767407" y="1625601"/>
          <a:ext cx="10657184" cy="45576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1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09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14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14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314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5144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Kriteria</a:t>
                      </a: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Nominal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Ordinal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Interval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Rasio</a:t>
                      </a: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216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Bentuk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Kategorik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/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Klasifikasi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Kategorik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/ </a:t>
                      </a:r>
                      <a:r>
                        <a:rPr lang="en-US" sz="20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Klasifikasi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Numerik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/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Bilangan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Numerik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/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Bilangan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487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Perbedaan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269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Peringkat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2160">
                <a:tc>
                  <a:txBody>
                    <a:bodyPr/>
                    <a:lstStyle/>
                    <a:p>
                      <a:pPr algn="ctr"/>
                      <a:r>
                        <a:rPr lang="en-US" sz="200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Jarak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0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sama /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diketahui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613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Operasi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Matematik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862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Nol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absolut</a:t>
                      </a: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21920" marR="12192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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121920" marR="121920" marT="60960" marB="6096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87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Tipe data berdasarkan Waktunya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/>
              <a:t>Data Cross Section</a:t>
            </a:r>
          </a:p>
          <a:p>
            <a:pPr lvl="1"/>
            <a:r>
              <a:rPr lang="en-ID"/>
              <a:t>Data cross-section adalah data yang menunjukkan titik waktu </a:t>
            </a:r>
            <a:r>
              <a:rPr lang="en-ID" smtClean="0"/>
              <a:t>tertentu.</a:t>
            </a:r>
          </a:p>
          <a:p>
            <a:pPr lvl="1"/>
            <a:r>
              <a:rPr lang="en-ID" smtClean="0"/>
              <a:t>Contohnya </a:t>
            </a:r>
            <a:r>
              <a:rPr lang="en-ID"/>
              <a:t>laporan keuangan per 31 Desember 2020, data pelanggan </a:t>
            </a:r>
            <a:r>
              <a:rPr lang="en-ID" smtClean="0"/>
              <a:t>PT. Data </a:t>
            </a:r>
            <a:r>
              <a:rPr lang="en-ID"/>
              <a:t>Indah bulan mei 2004, dan lain sebagainya.</a:t>
            </a:r>
          </a:p>
          <a:p>
            <a:r>
              <a:rPr lang="en-ID" b="1" smtClean="0"/>
              <a:t>Data </a:t>
            </a:r>
            <a:r>
              <a:rPr lang="en-ID" b="1"/>
              <a:t>Time Series / Berkala</a:t>
            </a:r>
          </a:p>
          <a:p>
            <a:pPr lvl="1"/>
            <a:r>
              <a:rPr lang="en-ID"/>
              <a:t>Data berkala adalah data yang datanya menggambarkan sesuatu dari </a:t>
            </a:r>
            <a:r>
              <a:rPr lang="en-ID" smtClean="0"/>
              <a:t>waktu ke </a:t>
            </a:r>
            <a:r>
              <a:rPr lang="en-ID"/>
              <a:t>waktu atau periode secara historis. </a:t>
            </a:r>
            <a:endParaRPr lang="en-ID" smtClean="0"/>
          </a:p>
          <a:p>
            <a:pPr lvl="1"/>
            <a:r>
              <a:rPr lang="en-ID" smtClean="0"/>
              <a:t>Contoh </a:t>
            </a:r>
            <a:r>
              <a:rPr lang="en-ID"/>
              <a:t>data time series adalah </a:t>
            </a:r>
            <a:r>
              <a:rPr lang="en-ID" smtClean="0"/>
              <a:t>data perkembangan </a:t>
            </a:r>
            <a:r>
              <a:rPr lang="en-ID"/>
              <a:t>nilai tukar dollar amerika terhadap rupiah tahun 2016 - 2020</a:t>
            </a:r>
          </a:p>
        </p:txBody>
      </p:sp>
    </p:spTree>
    <p:extLst>
      <p:ext uri="{BB962C8B-B14F-4D97-AF65-F5344CB8AC3E}">
        <p14:creationId xmlns:p14="http://schemas.microsoft.com/office/powerpoint/2010/main" val="254358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Model Data</a:t>
            </a:r>
            <a:endParaRPr lang="en-ID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5167" y="1772816"/>
            <a:ext cx="4134062" cy="16764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167" y="4142375"/>
            <a:ext cx="4124829" cy="233120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016" y="2247086"/>
            <a:ext cx="4608512" cy="379057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407368" y="2420888"/>
            <a:ext cx="1195712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</a:rPr>
              <a:t>Tabular</a:t>
            </a:r>
            <a:endParaRPr lang="en-ID" sz="2400">
              <a:solidFill>
                <a:srgbClr val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7368" y="5077145"/>
            <a:ext cx="2375971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</a:rPr>
              <a:t>Graph / Jejaring</a:t>
            </a:r>
            <a:endParaRPr lang="en-ID" sz="240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63952" y="2780928"/>
            <a:ext cx="3128421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</a:rPr>
              <a:t>Sekuens / Timeseries</a:t>
            </a:r>
            <a:endParaRPr lang="en-ID" sz="2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335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Pemahaman Data (1)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972800" cy="3137520"/>
          </a:xfrm>
        </p:spPr>
        <p:txBody>
          <a:bodyPr/>
          <a:lstStyle/>
          <a:p>
            <a:r>
              <a:rPr lang="en-ID" smtClean="0"/>
              <a:t>Pemahaman terhadap </a:t>
            </a:r>
            <a:r>
              <a:rPr lang="en-ID" b="1" smtClean="0"/>
              <a:t>tipe data </a:t>
            </a:r>
            <a:r>
              <a:rPr lang="en-ID" smtClean="0"/>
              <a:t>dari setiap atribut / kolom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40" y="2204864"/>
            <a:ext cx="10279738" cy="15841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728" y="3933056"/>
            <a:ext cx="2520280" cy="26210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055440" y="5014207"/>
            <a:ext cx="2398221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</a:rPr>
              <a:t>Tipe data atribut</a:t>
            </a:r>
            <a:endParaRPr lang="en-ID" sz="2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762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sz="2800" smtClean="0"/>
              <a:t>Pertemuan </a:t>
            </a:r>
            <a:r>
              <a:rPr lang="en-US" sz="2800" smtClean="0"/>
              <a:t>4</a:t>
            </a:r>
            <a:endParaRPr lang="id-ID" sz="2800" dirty="0"/>
          </a:p>
        </p:txBody>
      </p:sp>
      <p:sp>
        <p:nvSpPr>
          <p:cNvPr id="6" name="Subtitle 4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677532" cy="1362075"/>
          </a:xfrm>
        </p:spPr>
        <p:txBody>
          <a:bodyPr/>
          <a:lstStyle/>
          <a:p>
            <a:r>
              <a:rPr lang="en-US" b="1" smtClean="0">
                <a:solidFill>
                  <a:schemeClr val="tx1"/>
                </a:solidFill>
              </a:rPr>
              <a:t>PEMAHAMAN DATA (</a:t>
            </a:r>
            <a:r>
              <a:rPr lang="en-US" b="1" i="1" smtClean="0">
                <a:solidFill>
                  <a:schemeClr val="tx1"/>
                </a:solidFill>
              </a:rPr>
              <a:t>DATA UNDERSTANDING</a:t>
            </a:r>
            <a:r>
              <a:rPr lang="en-US" b="1" smtClean="0">
                <a:solidFill>
                  <a:schemeClr val="tx1"/>
                </a:solidFill>
              </a:rPr>
              <a:t>)</a:t>
            </a:r>
            <a:endParaRPr lang="id-ID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70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Pemahaman Data (2)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Statistik deskriptif data:</a:t>
            </a:r>
          </a:p>
          <a:p>
            <a:pPr lvl="1"/>
            <a:r>
              <a:rPr lang="en-ID"/>
              <a:t>banyaknya data (</a:t>
            </a:r>
            <a:r>
              <a:rPr lang="en-ID" b="1"/>
              <a:t>count</a:t>
            </a:r>
            <a:r>
              <a:rPr lang="en-ID"/>
              <a:t>), </a:t>
            </a:r>
            <a:endParaRPr lang="en-ID" smtClean="0"/>
          </a:p>
          <a:p>
            <a:pPr lvl="1"/>
            <a:r>
              <a:rPr lang="en-ID" smtClean="0"/>
              <a:t>rerata </a:t>
            </a:r>
            <a:r>
              <a:rPr lang="en-ID"/>
              <a:t>aritmetik (</a:t>
            </a:r>
            <a:r>
              <a:rPr lang="en-ID" b="1"/>
              <a:t>mean</a:t>
            </a:r>
            <a:r>
              <a:rPr lang="en-ID"/>
              <a:t>), </a:t>
            </a:r>
            <a:endParaRPr lang="en-ID" smtClean="0"/>
          </a:p>
          <a:p>
            <a:pPr lvl="1"/>
            <a:r>
              <a:rPr lang="en-ID" smtClean="0"/>
              <a:t>simpangan </a:t>
            </a:r>
            <a:r>
              <a:rPr lang="en-ID"/>
              <a:t>baku (</a:t>
            </a:r>
            <a:r>
              <a:rPr lang="en-ID" b="1"/>
              <a:t>std</a:t>
            </a:r>
            <a:r>
              <a:rPr lang="en-ID"/>
              <a:t>), </a:t>
            </a:r>
            <a:endParaRPr lang="en-ID" smtClean="0"/>
          </a:p>
          <a:p>
            <a:pPr lvl="1"/>
            <a:r>
              <a:rPr lang="en-ID" smtClean="0"/>
              <a:t>nilai </a:t>
            </a:r>
            <a:r>
              <a:rPr lang="en-ID"/>
              <a:t>terkecil (</a:t>
            </a:r>
            <a:r>
              <a:rPr lang="en-ID" b="1"/>
              <a:t>min</a:t>
            </a:r>
            <a:r>
              <a:rPr lang="en-ID"/>
              <a:t>),</a:t>
            </a:r>
          </a:p>
          <a:p>
            <a:pPr lvl="1"/>
            <a:r>
              <a:rPr lang="en-ID"/>
              <a:t>kuartil pertama (</a:t>
            </a:r>
            <a:r>
              <a:rPr lang="en-ID" b="1"/>
              <a:t>25%</a:t>
            </a:r>
            <a:r>
              <a:rPr lang="en-ID"/>
              <a:t>), </a:t>
            </a:r>
            <a:endParaRPr lang="en-ID" smtClean="0"/>
          </a:p>
          <a:p>
            <a:pPr lvl="1"/>
            <a:r>
              <a:rPr lang="en-ID" smtClean="0"/>
              <a:t>kuartil </a:t>
            </a:r>
            <a:r>
              <a:rPr lang="en-ID"/>
              <a:t>kedua/median (</a:t>
            </a:r>
            <a:r>
              <a:rPr lang="en-ID" b="1"/>
              <a:t>50%</a:t>
            </a:r>
            <a:r>
              <a:rPr lang="en-ID"/>
              <a:t>), </a:t>
            </a:r>
            <a:endParaRPr lang="en-ID" smtClean="0"/>
          </a:p>
          <a:p>
            <a:pPr lvl="1"/>
            <a:r>
              <a:rPr lang="en-ID" smtClean="0"/>
              <a:t>kuartil </a:t>
            </a:r>
            <a:r>
              <a:rPr lang="en-ID"/>
              <a:t>ketiga (</a:t>
            </a:r>
            <a:r>
              <a:rPr lang="en-ID" b="1"/>
              <a:t>75%</a:t>
            </a:r>
            <a:r>
              <a:rPr lang="en-ID"/>
              <a:t>), dan </a:t>
            </a:r>
            <a:endParaRPr lang="en-ID" smtClean="0"/>
          </a:p>
          <a:p>
            <a:pPr lvl="1"/>
            <a:r>
              <a:rPr lang="en-ID" smtClean="0"/>
              <a:t>nilai </a:t>
            </a:r>
            <a:r>
              <a:rPr lang="en-ID"/>
              <a:t>terbesar (</a:t>
            </a:r>
            <a:r>
              <a:rPr lang="en-ID" b="1"/>
              <a:t>max</a:t>
            </a:r>
            <a:r>
              <a:rPr lang="en-ID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389" y="1844824"/>
            <a:ext cx="6600211" cy="267188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326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Statistik: Rerata (Mean)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/>
              <a:t>Nilai rerata </a:t>
            </a:r>
            <a:r>
              <a:rPr lang="en-ID" smtClean="0"/>
              <a:t>sudah </a:t>
            </a:r>
            <a:r>
              <a:rPr lang="en-ID"/>
              <a:t>lazim dipahami kebanyakan orang.</a:t>
            </a:r>
          </a:p>
          <a:p>
            <a:r>
              <a:rPr lang="en-ID" smtClean="0"/>
              <a:t>Rerata </a:t>
            </a:r>
            <a:r>
              <a:rPr lang="en-ID"/>
              <a:t>aritmetik dari sekumpulan bilangan = jumlah semua bilangan tersebut dibagi </a:t>
            </a:r>
            <a:r>
              <a:rPr lang="en-ID" smtClean="0"/>
              <a:t>dengan banyaknya </a:t>
            </a:r>
            <a:r>
              <a:rPr lang="en-ID"/>
              <a:t>bilangan dalam kumpulan.</a:t>
            </a:r>
          </a:p>
          <a:p>
            <a:r>
              <a:rPr lang="en-ID"/>
              <a:t>Rerata </a:t>
            </a:r>
            <a:r>
              <a:rPr lang="en-ID" smtClean="0"/>
              <a:t>merupakan </a:t>
            </a:r>
            <a:r>
              <a:rPr lang="en-ID"/>
              <a:t>salah satu ukuran pusat data (tendensi sentral) yang dapat dipakai untuk </a:t>
            </a:r>
            <a:r>
              <a:rPr lang="en-ID" smtClean="0"/>
              <a:t>data bertipe </a:t>
            </a:r>
            <a:r>
              <a:rPr lang="en-ID"/>
              <a:t>interval dan rasio.</a:t>
            </a:r>
          </a:p>
          <a:p>
            <a:r>
              <a:rPr lang="en-ID" smtClean="0"/>
              <a:t>Diberikan </a:t>
            </a:r>
            <a:r>
              <a:rPr lang="en-ID"/>
              <a:t>sekumpulan </a:t>
            </a:r>
            <a:r>
              <a:rPr lang="en-ID" smtClean="0"/>
              <a:t>N buah </a:t>
            </a:r>
            <a:r>
              <a:rPr lang="en-ID"/>
              <a:t>bilangan </a:t>
            </a:r>
            <a:r>
              <a:rPr lang="en-ID" smtClean="0"/>
              <a:t>S </a:t>
            </a:r>
            <a:r>
              <a:rPr lang="en-ID"/>
              <a:t>= </a:t>
            </a:r>
            <a:r>
              <a:rPr lang="en-ID" smtClean="0"/>
              <a:t>{x</a:t>
            </a:r>
            <a:r>
              <a:rPr lang="en-ID" baseline="-25000" smtClean="0"/>
              <a:t>1</a:t>
            </a:r>
            <a:r>
              <a:rPr lang="en-ID"/>
              <a:t>, … </a:t>
            </a:r>
            <a:r>
              <a:rPr lang="en-ID" smtClean="0"/>
              <a:t>, x</a:t>
            </a:r>
            <a:r>
              <a:rPr lang="en-ID" baseline="-25000" smtClean="0"/>
              <a:t>n</a:t>
            </a:r>
            <a:r>
              <a:rPr lang="en-ID" smtClean="0"/>
              <a:t>}, </a:t>
            </a:r>
            <a:r>
              <a:rPr lang="en-ID"/>
              <a:t>rerata aritmetik  </a:t>
            </a:r>
            <a:r>
              <a:rPr lang="en-ID">
                <a:sym typeface="Symbol" panose="05050102010706020507" pitchFamily="18" charset="2"/>
              </a:rPr>
              <a:t></a:t>
            </a:r>
            <a:r>
              <a:rPr lang="en-ID" baseline="-25000">
                <a:sym typeface="Symbol" panose="05050102010706020507" pitchFamily="18" charset="2"/>
              </a:rPr>
              <a:t>s</a:t>
            </a:r>
            <a:r>
              <a:rPr lang="en-ID">
                <a:sym typeface="Symbol" panose="05050102010706020507" pitchFamily="18" charset="2"/>
              </a:rPr>
              <a:t> </a:t>
            </a:r>
            <a:r>
              <a:rPr lang="en-ID" smtClean="0"/>
              <a:t>dari Sdidefinisikan </a:t>
            </a:r>
            <a:r>
              <a:rPr lang="en-ID"/>
              <a:t>sebagai: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744" y="4941168"/>
            <a:ext cx="4288053" cy="115212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7933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Statistik: Simpangan Baku (Standar Deviasi)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z="2400"/>
              <a:t>Simpangan baku (standard deviation) adalah salah satu ukuran sebaran data.</a:t>
            </a:r>
          </a:p>
          <a:p>
            <a:r>
              <a:rPr lang="en-ID" sz="2400" smtClean="0"/>
              <a:t>Dipakai </a:t>
            </a:r>
            <a:r>
              <a:rPr lang="en-ID" sz="2400"/>
              <a:t>untuk data bertipe interval dan rasio</a:t>
            </a:r>
            <a:r>
              <a:rPr lang="en-ID" sz="2400" smtClean="0"/>
              <a:t>.</a:t>
            </a:r>
          </a:p>
          <a:p>
            <a:r>
              <a:rPr lang="en-ID" sz="2400"/>
              <a:t>Kuadrat dari </a:t>
            </a:r>
            <a:r>
              <a:rPr lang="en-ID" sz="2400" smtClean="0"/>
              <a:t>simpangan baku disebut </a:t>
            </a:r>
            <a:r>
              <a:rPr lang="en-ID" sz="2400"/>
              <a:t>sebagai varians</a:t>
            </a:r>
          </a:p>
          <a:p>
            <a:r>
              <a:rPr lang="en-ID" sz="2400" smtClean="0"/>
              <a:t>Nilai </a:t>
            </a:r>
            <a:r>
              <a:rPr lang="en-ID" sz="2400"/>
              <a:t>simpangan baku</a:t>
            </a:r>
          </a:p>
          <a:p>
            <a:pPr lvl="1"/>
            <a:r>
              <a:rPr lang="en-ID" sz="2000" smtClean="0"/>
              <a:t>besar </a:t>
            </a:r>
            <a:r>
              <a:rPr lang="en-ID" sz="2000"/>
              <a:t>= data secara umum tersebar jauh dari nilai rerata aritmetik</a:t>
            </a:r>
          </a:p>
          <a:p>
            <a:pPr lvl="1"/>
            <a:r>
              <a:rPr lang="en-ID" sz="2000" smtClean="0"/>
              <a:t>kecil </a:t>
            </a:r>
            <a:r>
              <a:rPr lang="en-ID" sz="2000"/>
              <a:t>= data secara umum terkumpul dekat dengan nilai rerata aritmetik</a:t>
            </a:r>
          </a:p>
          <a:p>
            <a:r>
              <a:rPr lang="en-ID" sz="2400"/>
              <a:t>Simpangan baku dapat pula dipandang sebagai derajat ketidakpastian pengukuran data. </a:t>
            </a:r>
            <a:r>
              <a:rPr lang="en-ID" sz="2400" smtClean="0"/>
              <a:t>Jika </a:t>
            </a:r>
            <a:r>
              <a:rPr lang="en-ID" sz="2400"/>
              <a:t>simpangan baku data hasil pengukuran </a:t>
            </a:r>
            <a:r>
              <a:rPr lang="en-ID" sz="2400" smtClean="0"/>
              <a:t>ulang bernilai </a:t>
            </a:r>
            <a:r>
              <a:rPr lang="en-ID" sz="2400"/>
              <a:t>besar, berarti presisi pengukuran rendah.</a:t>
            </a:r>
          </a:p>
          <a:p>
            <a:r>
              <a:rPr lang="en-ID" sz="2400" smtClean="0"/>
              <a:t>Untuk </a:t>
            </a:r>
            <a:r>
              <a:rPr lang="en-ID" sz="2400"/>
              <a:t>kumpulan bilangan S = {x</a:t>
            </a:r>
            <a:r>
              <a:rPr lang="en-ID" sz="2400" baseline="-25000"/>
              <a:t>1</a:t>
            </a:r>
            <a:r>
              <a:rPr lang="en-ID" sz="2400"/>
              <a:t>, … , x</a:t>
            </a:r>
            <a:r>
              <a:rPr lang="en-ID" sz="2400" baseline="-25000"/>
              <a:t>n</a:t>
            </a:r>
            <a:r>
              <a:rPr lang="en-ID" sz="2400" smtClean="0"/>
              <a:t>}, dengan </a:t>
            </a:r>
            <a:r>
              <a:rPr lang="en-ID" sz="2400"/>
              <a:t>rerata </a:t>
            </a:r>
            <a:r>
              <a:rPr lang="en-ID" sz="2400" smtClean="0"/>
              <a:t>aritmetik </a:t>
            </a:r>
            <a:r>
              <a:rPr lang="en-ID" sz="2400" smtClean="0">
                <a:sym typeface="Symbol" panose="05050102010706020507" pitchFamily="18" charset="2"/>
              </a:rPr>
              <a:t></a:t>
            </a:r>
            <a:r>
              <a:rPr lang="en-ID" sz="2400" baseline="-25000" smtClean="0">
                <a:sym typeface="Symbol" panose="05050102010706020507" pitchFamily="18" charset="2"/>
              </a:rPr>
              <a:t>s</a:t>
            </a:r>
            <a:r>
              <a:rPr lang="en-ID" sz="2400"/>
              <a:t>, simpangan baku </a:t>
            </a:r>
            <a:r>
              <a:rPr lang="en-ID" sz="2400" smtClean="0">
                <a:sym typeface="Symbol" panose="05050102010706020507" pitchFamily="18" charset="2"/>
              </a:rPr>
              <a:t></a:t>
            </a:r>
            <a:r>
              <a:rPr lang="en-ID" sz="2400" baseline="-25000" smtClean="0">
                <a:sym typeface="Symbol" panose="05050102010706020507" pitchFamily="18" charset="2"/>
              </a:rPr>
              <a:t>s </a:t>
            </a:r>
            <a:r>
              <a:rPr lang="en-ID" sz="2400" smtClean="0"/>
              <a:t>dariS adalah:</a:t>
            </a:r>
            <a:endParaRPr lang="en-ID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5589240"/>
            <a:ext cx="5408545" cy="107604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9354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Statistik: Kuartil dan Median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/>
              <a:t>Kuartil </a:t>
            </a:r>
            <a:r>
              <a:rPr lang="en-ID" smtClean="0"/>
              <a:t>pertama (Q1</a:t>
            </a:r>
            <a:r>
              <a:rPr lang="en-ID"/>
              <a:t>): nilai data sehingga 25% dari keseluruhan data </a:t>
            </a:r>
            <a:r>
              <a:rPr lang="en-ID" smtClean="0"/>
              <a:t>bernilai lebih </a:t>
            </a:r>
            <a:r>
              <a:rPr lang="en-ID"/>
              <a:t>kecil darinya.</a:t>
            </a:r>
          </a:p>
          <a:p>
            <a:r>
              <a:rPr lang="en-ID" smtClean="0"/>
              <a:t>Kuartil </a:t>
            </a:r>
            <a:r>
              <a:rPr lang="en-ID"/>
              <a:t>kedua </a:t>
            </a:r>
            <a:r>
              <a:rPr lang="en-ID" smtClean="0"/>
              <a:t>(Q2</a:t>
            </a:r>
            <a:r>
              <a:rPr lang="en-ID"/>
              <a:t>) atau median: nilai data sehingga separuh dari data </a:t>
            </a:r>
            <a:r>
              <a:rPr lang="en-ID" smtClean="0"/>
              <a:t>yang ada </a:t>
            </a:r>
            <a:r>
              <a:rPr lang="en-ID"/>
              <a:t>bernilai lebih kecil darinya.</a:t>
            </a:r>
          </a:p>
          <a:p>
            <a:pPr lvl="1"/>
            <a:r>
              <a:rPr lang="en-ID" smtClean="0"/>
              <a:t>Dapat </a:t>
            </a:r>
            <a:r>
              <a:rPr lang="en-ID"/>
              <a:t>dipakai sebagai ukuran pusat data (tendensi sentral) sebagai alternatif </a:t>
            </a:r>
            <a:r>
              <a:rPr lang="en-ID" smtClean="0"/>
              <a:t>dari rerata </a:t>
            </a:r>
            <a:r>
              <a:rPr lang="en-ID"/>
              <a:t>(khususnya jika distribusi data bersifat skewed).</a:t>
            </a:r>
          </a:p>
          <a:p>
            <a:r>
              <a:rPr lang="en-ID" smtClean="0"/>
              <a:t>Kuartil </a:t>
            </a:r>
            <a:r>
              <a:rPr lang="en-ID"/>
              <a:t>ketiga </a:t>
            </a:r>
            <a:r>
              <a:rPr lang="en-ID" smtClean="0"/>
              <a:t>(Q3</a:t>
            </a:r>
            <a:r>
              <a:rPr lang="en-ID"/>
              <a:t>): nilai data sehingga 75% dari keseluruhan data </a:t>
            </a:r>
            <a:r>
              <a:rPr lang="en-ID" smtClean="0"/>
              <a:t>bernilai lebih </a:t>
            </a:r>
            <a:r>
              <a:rPr lang="en-ID"/>
              <a:t>kecil darinya.</a:t>
            </a:r>
          </a:p>
          <a:p>
            <a:r>
              <a:rPr lang="en-ID" smtClean="0"/>
              <a:t>Kuartil </a:t>
            </a:r>
            <a:r>
              <a:rPr lang="en-ID"/>
              <a:t>dapat dipakai untuk data bertipe ordinal, interval, dan rasio.</a:t>
            </a:r>
          </a:p>
        </p:txBody>
      </p:sp>
    </p:spTree>
    <p:extLst>
      <p:ext uri="{BB962C8B-B14F-4D97-AF65-F5344CB8AC3E}">
        <p14:creationId xmlns:p14="http://schemas.microsoft.com/office/powerpoint/2010/main" val="366893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Statistik: Modus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/>
              <a:t>Modus (mode): nilai yang paling sering muncul pada sekumpulan data.</a:t>
            </a:r>
          </a:p>
          <a:p>
            <a:r>
              <a:rPr lang="en-ID" smtClean="0"/>
              <a:t>Dipakai </a:t>
            </a:r>
            <a:r>
              <a:rPr lang="en-ID"/>
              <a:t>sebagai ukuran pusat data (tendensi sentral) untuk data bertipe nominal/kategoris.</a:t>
            </a:r>
          </a:p>
          <a:p>
            <a:pPr lvl="1"/>
            <a:r>
              <a:rPr lang="en-ID" smtClean="0"/>
              <a:t>Tidak </a:t>
            </a:r>
            <a:r>
              <a:rPr lang="en-ID"/>
              <a:t>dijamin unik dalam suatu distribusi data (bisa ada lebih dari satu modus dalam </a:t>
            </a:r>
            <a:r>
              <a:rPr lang="en-ID" smtClean="0"/>
              <a:t>suatu distribusi</a:t>
            </a:r>
            <a:r>
              <a:rPr lang="en-ID"/>
              <a:t>).</a:t>
            </a:r>
          </a:p>
          <a:p>
            <a:pPr lvl="1"/>
            <a:r>
              <a:rPr lang="en-ID" smtClean="0"/>
              <a:t>Merupakan </a:t>
            </a:r>
            <a:r>
              <a:rPr lang="en-ID"/>
              <a:t>nilai yang berpeluang paling tinggi didapatkan ketika data di-sample.</a:t>
            </a:r>
          </a:p>
          <a:p>
            <a:r>
              <a:rPr lang="en-ID" smtClean="0"/>
              <a:t>Contoh</a:t>
            </a:r>
            <a:r>
              <a:rPr lang="en-ID"/>
              <a:t>:</a:t>
            </a:r>
          </a:p>
          <a:p>
            <a:pPr lvl="1"/>
            <a:r>
              <a:rPr lang="en-ID" smtClean="0"/>
              <a:t>Himpunan </a:t>
            </a:r>
            <a:r>
              <a:rPr lang="en-ID"/>
              <a:t>data {1,2,2,3,4,4,7,8} memiliki dua modus: 2 dan 4</a:t>
            </a:r>
          </a:p>
        </p:txBody>
      </p:sp>
    </p:spTree>
    <p:extLst>
      <p:ext uri="{BB962C8B-B14F-4D97-AF65-F5344CB8AC3E}">
        <p14:creationId xmlns:p14="http://schemas.microsoft.com/office/powerpoint/2010/main" val="1742212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Visualisasi Data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/>
              <a:t>Visualisasi berperan peran penting dalam </a:t>
            </a:r>
            <a:r>
              <a:rPr lang="en-ID" smtClean="0"/>
              <a:t>penambangan data, machine learning dan data </a:t>
            </a:r>
            <a:r>
              <a:rPr lang="en-ID"/>
              <a:t>science. </a:t>
            </a:r>
            <a:endParaRPr lang="en-ID" smtClean="0"/>
          </a:p>
          <a:p>
            <a:r>
              <a:rPr lang="en-ID" smtClean="0"/>
              <a:t>Seringkali </a:t>
            </a:r>
            <a:r>
              <a:rPr lang="en-ID"/>
              <a:t>kita perlu menyaring informasi kunci yang ditemukan dalam sejumlah data </a:t>
            </a:r>
            <a:r>
              <a:rPr lang="en-ID" smtClean="0"/>
              <a:t>menjadi </a:t>
            </a:r>
            <a:r>
              <a:rPr lang="en-ID"/>
              <a:t>bentuk yang bermakna dan mudah dicerna. </a:t>
            </a:r>
          </a:p>
          <a:p>
            <a:r>
              <a:rPr lang="en-ID"/>
              <a:t>Visualisasi yang baik dapat menceritakan sebuah cerita tentang data Anda dengan cara yang tidak dapat dilakukan oleh sebuah kalimat. </a:t>
            </a:r>
          </a:p>
        </p:txBody>
      </p:sp>
    </p:spTree>
    <p:extLst>
      <p:ext uri="{BB962C8B-B14F-4D97-AF65-F5344CB8AC3E}">
        <p14:creationId xmlns:p14="http://schemas.microsoft.com/office/powerpoint/2010/main" val="210228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Bentuk Visualisasi Data Dasar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1899960"/>
              </p:ext>
            </p:extLst>
          </p:nvPr>
        </p:nvGraphicFramePr>
        <p:xfrm>
          <a:off x="609600" y="1371600"/>
          <a:ext cx="109728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851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ED4E-2D29-4901-98A9-3666BDB46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Pie Chart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A00FB-6EFB-4D00-A979-930DB0E83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6062464" cy="4953000"/>
          </a:xfrm>
        </p:spPr>
        <p:txBody>
          <a:bodyPr/>
          <a:lstStyle/>
          <a:p>
            <a:r>
              <a:rPr lang="en-ID" dirty="0"/>
              <a:t>Pie chart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menunjukkan</a:t>
            </a:r>
            <a:r>
              <a:rPr lang="en-ID" dirty="0"/>
              <a:t> </a:t>
            </a:r>
            <a:r>
              <a:rPr lang="en-ID" dirty="0" err="1"/>
              <a:t>seberapa</a:t>
            </a:r>
            <a:r>
              <a:rPr lang="en-ID" dirty="0"/>
              <a:t> </a:t>
            </a:r>
            <a:r>
              <a:rPr lang="en-ID" dirty="0" err="1"/>
              <a:t>banyak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jenis</a:t>
            </a:r>
            <a:r>
              <a:rPr lang="en-ID" dirty="0"/>
              <a:t> </a:t>
            </a:r>
            <a:r>
              <a:rPr lang="en-ID" dirty="0" err="1"/>
              <a:t>kategori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dataset </a:t>
            </a:r>
            <a:r>
              <a:rPr lang="en-ID" dirty="0" err="1"/>
              <a:t>berbanding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keseluruhan</a:t>
            </a:r>
            <a:r>
              <a:rPr lang="en-ID" dirty="0"/>
              <a:t>. </a:t>
            </a:r>
          </a:p>
          <a:p>
            <a:pPr lvl="1"/>
            <a:r>
              <a:rPr lang="en-ID" dirty="0" err="1"/>
              <a:t>Variabel</a:t>
            </a:r>
            <a:r>
              <a:rPr lang="en-ID" dirty="0"/>
              <a:t> label </a:t>
            </a:r>
            <a:r>
              <a:rPr lang="en-ID" dirty="0" err="1"/>
              <a:t>berisi</a:t>
            </a:r>
            <a:r>
              <a:rPr lang="en-ID" dirty="0"/>
              <a:t> </a:t>
            </a:r>
            <a:r>
              <a:rPr lang="en-ID" dirty="0" err="1"/>
              <a:t>tupel</a:t>
            </a:r>
            <a:r>
              <a:rPr lang="en-ID" dirty="0"/>
              <a:t> rasa es </a:t>
            </a:r>
            <a:r>
              <a:rPr lang="en-ID" dirty="0" err="1"/>
              <a:t>krim</a:t>
            </a:r>
            <a:r>
              <a:rPr lang="en-ID" dirty="0"/>
              <a:t> </a:t>
            </a:r>
          </a:p>
          <a:p>
            <a:pPr lvl="1"/>
            <a:r>
              <a:rPr lang="en-ID" dirty="0" err="1"/>
              <a:t>Variabel</a:t>
            </a:r>
            <a:r>
              <a:rPr lang="en-ID" dirty="0"/>
              <a:t> voting </a:t>
            </a:r>
            <a:r>
              <a:rPr lang="en-ID" dirty="0" err="1"/>
              <a:t>berisi</a:t>
            </a:r>
            <a:r>
              <a:rPr lang="en-ID" dirty="0"/>
              <a:t> </a:t>
            </a:r>
            <a:r>
              <a:rPr lang="en-ID" dirty="0" err="1"/>
              <a:t>tupel</a:t>
            </a:r>
            <a:r>
              <a:rPr lang="en-ID" dirty="0"/>
              <a:t> voting.</a:t>
            </a:r>
          </a:p>
          <a:p>
            <a:pPr lvl="1"/>
            <a:r>
              <a:rPr lang="en-ID" dirty="0"/>
              <a:t>Data </a:t>
            </a:r>
            <a:r>
              <a:rPr lang="en-ID" dirty="0" err="1"/>
              <a:t>tersebut</a:t>
            </a:r>
            <a:r>
              <a:rPr lang="en-ID" dirty="0"/>
              <a:t> </a:t>
            </a:r>
            <a:r>
              <a:rPr lang="en-ID" dirty="0" err="1"/>
              <a:t>mewakili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voting rase es </a:t>
            </a:r>
            <a:r>
              <a:rPr lang="en-ID" dirty="0" err="1"/>
              <a:t>krim</a:t>
            </a:r>
            <a:r>
              <a:rPr lang="en-ID" dirty="0"/>
              <a:t> </a:t>
            </a:r>
            <a:r>
              <a:rPr lang="en-ID" dirty="0" err="1"/>
              <a:t>favorit</a:t>
            </a:r>
            <a:r>
              <a:rPr lang="en-ID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0EE15-7EFD-4643-9A7F-C1866ABC161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928" y="1484784"/>
            <a:ext cx="4673600" cy="3924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23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ED4E-2D29-4901-98A9-3666BDB46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Bar Chart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A00FB-6EFB-4D00-A979-930DB0E83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558408" cy="4953000"/>
          </a:xfrm>
        </p:spPr>
        <p:txBody>
          <a:bodyPr>
            <a:normAutofit lnSpcReduction="10000"/>
          </a:bodyPr>
          <a:lstStyle/>
          <a:p>
            <a:r>
              <a:rPr lang="en-ID" dirty="0"/>
              <a:t>Bar Chart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merupakan</a:t>
            </a:r>
            <a:r>
              <a:rPr lang="en-ID" dirty="0"/>
              <a:t> tools </a:t>
            </a:r>
            <a:r>
              <a:rPr lang="en-ID" dirty="0" err="1"/>
              <a:t>visualisassi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membandingkan</a:t>
            </a:r>
            <a:r>
              <a:rPr lang="en-ID" dirty="0"/>
              <a:t> data </a:t>
            </a:r>
            <a:r>
              <a:rPr lang="en-ID" dirty="0" err="1"/>
              <a:t>kategorikal</a:t>
            </a:r>
            <a:r>
              <a:rPr lang="en-ID" dirty="0"/>
              <a:t>. </a:t>
            </a:r>
          </a:p>
          <a:p>
            <a:r>
              <a:rPr lang="en-ID" dirty="0" err="1"/>
              <a:t>Mirip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diagram </a:t>
            </a:r>
            <a:r>
              <a:rPr lang="en-ID" dirty="0" err="1"/>
              <a:t>lingkaran</a:t>
            </a:r>
            <a:r>
              <a:rPr lang="en-ID" dirty="0"/>
              <a:t>, diagram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membandingkan</a:t>
            </a:r>
            <a:r>
              <a:rPr lang="en-ID" dirty="0"/>
              <a:t> </a:t>
            </a:r>
            <a:r>
              <a:rPr lang="en-ID" dirty="0" err="1"/>
              <a:t>kategori</a:t>
            </a:r>
            <a:r>
              <a:rPr lang="en-ID" dirty="0"/>
              <a:t> data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sama</a:t>
            </a:r>
            <a:r>
              <a:rPr lang="en-ID" dirty="0"/>
              <a:t> lain. </a:t>
            </a:r>
          </a:p>
          <a:p>
            <a:r>
              <a:rPr lang="en-ID" dirty="0"/>
              <a:t>Diagram </a:t>
            </a:r>
            <a:r>
              <a:rPr lang="en-ID" dirty="0" err="1"/>
              <a:t>batang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menampilkan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banyak</a:t>
            </a:r>
            <a:r>
              <a:rPr lang="en-ID" dirty="0"/>
              <a:t> </a:t>
            </a:r>
            <a:r>
              <a:rPr lang="en-ID" dirty="0" err="1"/>
              <a:t>kategori</a:t>
            </a:r>
            <a:r>
              <a:rPr lang="en-ID" dirty="0"/>
              <a:t> data </a:t>
            </a:r>
            <a:r>
              <a:rPr lang="en-ID" dirty="0" err="1"/>
              <a:t>daripada</a:t>
            </a:r>
            <a:r>
              <a:rPr lang="en-ID" dirty="0"/>
              <a:t> diagram </a:t>
            </a:r>
            <a:r>
              <a:rPr lang="en-ID" dirty="0" err="1"/>
              <a:t>lingkaran</a:t>
            </a:r>
            <a:r>
              <a:rPr lang="en-ID" dirty="0"/>
              <a:t>. </a:t>
            </a:r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1CF33957-2A87-4646-BE03-7308AECAD99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00" y="1556792"/>
            <a:ext cx="5681152" cy="51251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93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ED4E-2D29-4901-98A9-3666BDB46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Bar Chart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A00FB-6EFB-4D00-A979-930DB0E83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270376" cy="4953000"/>
          </a:xfrm>
        </p:spPr>
        <p:txBody>
          <a:bodyPr>
            <a:normAutofit/>
          </a:bodyPr>
          <a:lstStyle/>
          <a:p>
            <a:r>
              <a:rPr lang="en-ID" dirty="0"/>
              <a:t>Mari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mulai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melihat</a:t>
            </a:r>
            <a:r>
              <a:rPr lang="en-ID" dirty="0"/>
              <a:t> diagram </a:t>
            </a:r>
            <a:r>
              <a:rPr lang="en-ID" dirty="0" err="1"/>
              <a:t>batang</a:t>
            </a:r>
            <a:r>
              <a:rPr lang="en-ID" dirty="0"/>
              <a:t> yang </a:t>
            </a:r>
            <a:r>
              <a:rPr lang="en-ID" dirty="0" err="1"/>
              <a:t>menunjukkan</a:t>
            </a:r>
            <a:r>
              <a:rPr lang="en-ID" dirty="0"/>
              <a:t> </a:t>
            </a:r>
            <a:r>
              <a:rPr lang="en-ID" dirty="0" err="1"/>
              <a:t>populasi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negara di Amerika Selatan. </a:t>
            </a:r>
          </a:p>
          <a:p>
            <a:r>
              <a:rPr lang="en-ID" dirty="0" err="1"/>
              <a:t>Visualisasi</a:t>
            </a:r>
            <a:r>
              <a:rPr lang="en-ID" dirty="0"/>
              <a:t> </a:t>
            </a:r>
            <a:r>
              <a:rPr lang="en-ID" dirty="0" err="1"/>
              <a:t>ditunjukkan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cara</a:t>
            </a:r>
            <a:r>
              <a:rPr lang="en-ID" dirty="0"/>
              <a:t> </a:t>
            </a:r>
            <a:r>
              <a:rPr lang="en-ID" dirty="0" err="1"/>
              <a:t>mengurutkan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negara yang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populasi</a:t>
            </a:r>
            <a:r>
              <a:rPr lang="en-ID" dirty="0"/>
              <a:t> </a:t>
            </a:r>
            <a:r>
              <a:rPr lang="en-ID" dirty="0" err="1"/>
              <a:t>terbesar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populasi</a:t>
            </a:r>
            <a:r>
              <a:rPr lang="en-ID" dirty="0"/>
              <a:t> </a:t>
            </a:r>
            <a:r>
              <a:rPr lang="en-ID" dirty="0" err="1"/>
              <a:t>terendah</a:t>
            </a:r>
            <a:r>
              <a:rPr lang="en-ID" dirty="0"/>
              <a:t>.</a:t>
            </a:r>
          </a:p>
          <a:p>
            <a:r>
              <a:rPr lang="en-ID" smtClean="0"/>
              <a:t>Highlight </a:t>
            </a:r>
            <a:r>
              <a:rPr lang="en-ID" dirty="0" err="1"/>
              <a:t>ditunjukkan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negara Colombia</a:t>
            </a:r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1CF33957-2A87-4646-BE03-7308AECAD99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780" y="1412776"/>
            <a:ext cx="5681152" cy="51251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61716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4660" y="2578543"/>
            <a:ext cx="7848871" cy="1446550"/>
          </a:xfrm>
          <a:prstGeom prst="rect">
            <a:avLst/>
          </a:prstGeom>
          <a:solidFill>
            <a:srgbClr val="002060"/>
          </a:solidFill>
          <a:effectLst>
            <a:outerShdw blurRad="215900" dist="1270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ID" sz="8800" smtClean="0">
                <a:solidFill>
                  <a:schemeClr val="bg1"/>
                </a:solidFill>
                <a:latin typeface="Bebas Neue Bold" panose="020B0606020202050201" pitchFamily="34" charset="0"/>
              </a:rPr>
              <a:t>DATA UNDERSTANDING</a:t>
            </a:r>
            <a:endParaRPr lang="en-ID" sz="8800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164660" y="1570431"/>
            <a:ext cx="3528392" cy="720080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400" b="1" smtClean="0">
                <a:latin typeface="Bahnschrift SemiBold" panose="020B0502040204020203" pitchFamily="34" charset="0"/>
              </a:rPr>
              <a:t>PENAMBANGAN DATA</a:t>
            </a:r>
            <a:endParaRPr lang="en-ID" sz="2400" b="1">
              <a:latin typeface="Bahnschrift SemiBold" panose="020B0502040204020203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888088" y="1570431"/>
            <a:ext cx="4125443" cy="720080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400" b="1" smtClean="0">
                <a:latin typeface="Bahnschrift SemiBold" panose="020B0502040204020203" pitchFamily="34" charset="0"/>
              </a:rPr>
              <a:t>UNIVERSITAS BUDI LUHUR</a:t>
            </a:r>
            <a:endParaRPr lang="en-ID" sz="2400" b="1">
              <a:latin typeface="Bahnschrift SemiBold" panose="020B0502040204020203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888109" y="4313125"/>
            <a:ext cx="4125443" cy="72008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400" b="1" smtClean="0">
                <a:latin typeface="Bahnschrift SemiBold" panose="020B0502040204020203" pitchFamily="34" charset="0"/>
              </a:rPr>
              <a:t>Dr. Achmad Solichin, M.T.I</a:t>
            </a:r>
            <a:endParaRPr lang="en-ID" sz="2400" b="1">
              <a:latin typeface="Bahnschrift SemiBold" panose="020B0502040204020203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2055" y="309175"/>
            <a:ext cx="1591044" cy="73359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7075" y="5517232"/>
            <a:ext cx="1036024" cy="10360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7" t="9350" r="23938" b="-471"/>
          <a:stretch/>
        </p:blipFill>
        <p:spPr>
          <a:xfrm>
            <a:off x="-600744" y="2780928"/>
            <a:ext cx="5267608" cy="410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4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ED4E-2D29-4901-98A9-3666BDB46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Line Graph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A00FB-6EFB-4D00-A979-930DB0E83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371600"/>
            <a:ext cx="5630417" cy="4953000"/>
          </a:xfrm>
        </p:spPr>
        <p:txBody>
          <a:bodyPr>
            <a:noAutofit/>
          </a:bodyPr>
          <a:lstStyle/>
          <a:p>
            <a:r>
              <a:rPr lang="en-ID" sz="2400" dirty="0"/>
              <a:t>Line Graph </a:t>
            </a:r>
            <a:r>
              <a:rPr lang="en-ID" sz="2400" dirty="0" err="1"/>
              <a:t>adalah</a:t>
            </a:r>
            <a:r>
              <a:rPr lang="en-ID" sz="2400" dirty="0"/>
              <a:t> </a:t>
            </a:r>
            <a:r>
              <a:rPr lang="en-ID" sz="2400" dirty="0" err="1"/>
              <a:t>bentuk</a:t>
            </a:r>
            <a:r>
              <a:rPr lang="en-ID" sz="2400" dirty="0"/>
              <a:t> </a:t>
            </a:r>
            <a:r>
              <a:rPr lang="en-ID" sz="2400" dirty="0" err="1"/>
              <a:t>visualisasi</a:t>
            </a:r>
            <a:r>
              <a:rPr lang="en-ID" sz="2400" dirty="0"/>
              <a:t> </a:t>
            </a:r>
            <a:r>
              <a:rPr lang="en-ID" sz="2400" dirty="0" err="1"/>
              <a:t>lainya</a:t>
            </a:r>
            <a:r>
              <a:rPr lang="en-ID" sz="2400" dirty="0"/>
              <a:t> </a:t>
            </a:r>
            <a:r>
              <a:rPr lang="en-ID" sz="2400" dirty="0" err="1"/>
              <a:t>selain</a:t>
            </a:r>
            <a:r>
              <a:rPr lang="en-ID" sz="2400" dirty="0"/>
              <a:t> diagram </a:t>
            </a:r>
            <a:r>
              <a:rPr lang="en-ID" sz="2400" dirty="0" err="1"/>
              <a:t>lingkaran</a:t>
            </a:r>
            <a:r>
              <a:rPr lang="en-ID" sz="2400" dirty="0"/>
              <a:t> dan diagram </a:t>
            </a:r>
            <a:r>
              <a:rPr lang="en-ID" sz="2400" dirty="0" err="1"/>
              <a:t>batang</a:t>
            </a:r>
            <a:r>
              <a:rPr lang="en-ID" sz="2400" dirty="0"/>
              <a:t>. </a:t>
            </a:r>
          </a:p>
          <a:p>
            <a:r>
              <a:rPr lang="en-ID" sz="2400" dirty="0"/>
              <a:t>Diagram garis </a:t>
            </a:r>
            <a:r>
              <a:rPr lang="en-ID" sz="2400" dirty="0" err="1"/>
              <a:t>lebih</a:t>
            </a:r>
            <a:r>
              <a:rPr lang="en-ID" sz="2400" dirty="0"/>
              <a:t> </a:t>
            </a:r>
            <a:r>
              <a:rPr lang="en-ID" sz="2400" dirty="0" err="1"/>
              <a:t>berguna</a:t>
            </a:r>
            <a:r>
              <a:rPr lang="en-ID" sz="2400" dirty="0"/>
              <a:t>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menunjukkan</a:t>
            </a:r>
            <a:r>
              <a:rPr lang="en-ID" sz="2400" dirty="0"/>
              <a:t> </a:t>
            </a:r>
            <a:r>
              <a:rPr lang="en-ID" sz="2400" dirty="0" err="1"/>
              <a:t>bagaimana</a:t>
            </a:r>
            <a:r>
              <a:rPr lang="en-ID" sz="2400" dirty="0"/>
              <a:t> </a:t>
            </a:r>
            <a:r>
              <a:rPr lang="en-ID" sz="2400" dirty="0" err="1"/>
              <a:t>kemajuan</a:t>
            </a:r>
            <a:r>
              <a:rPr lang="en-ID" sz="2400" dirty="0"/>
              <a:t> data </a:t>
            </a:r>
            <a:r>
              <a:rPr lang="en-ID" sz="2400" dirty="0" err="1"/>
              <a:t>selama</a:t>
            </a:r>
            <a:r>
              <a:rPr lang="en-ID" sz="2400" dirty="0"/>
              <a:t> </a:t>
            </a:r>
            <a:r>
              <a:rPr lang="en-ID" sz="2400" dirty="0" err="1"/>
              <a:t>beberapa</a:t>
            </a:r>
            <a:r>
              <a:rPr lang="en-ID" sz="2400" dirty="0"/>
              <a:t> </a:t>
            </a:r>
            <a:r>
              <a:rPr lang="en-ID" sz="2400" dirty="0" err="1"/>
              <a:t>periode</a:t>
            </a:r>
            <a:r>
              <a:rPr lang="en-ID" sz="2400" dirty="0"/>
              <a:t>. </a:t>
            </a:r>
          </a:p>
          <a:p>
            <a:r>
              <a:rPr lang="en-ID" sz="2400" dirty="0" err="1"/>
              <a:t>Misalnya</a:t>
            </a:r>
            <a:r>
              <a:rPr lang="en-ID" sz="2400" dirty="0"/>
              <a:t>, </a:t>
            </a:r>
            <a:r>
              <a:rPr lang="en-ID" sz="2400" dirty="0" err="1"/>
              <a:t>grafik</a:t>
            </a:r>
            <a:r>
              <a:rPr lang="en-ID" sz="2400" dirty="0"/>
              <a:t> garis </a:t>
            </a:r>
            <a:r>
              <a:rPr lang="en-ID" sz="2400" dirty="0" err="1"/>
              <a:t>dapat</a:t>
            </a:r>
            <a:r>
              <a:rPr lang="en-ID" sz="2400" dirty="0"/>
              <a:t> </a:t>
            </a:r>
            <a:r>
              <a:rPr lang="en-ID" sz="2400" dirty="0" err="1"/>
              <a:t>berguna</a:t>
            </a:r>
            <a:r>
              <a:rPr lang="en-ID" sz="2400" dirty="0"/>
              <a:t> </a:t>
            </a:r>
            <a:r>
              <a:rPr lang="en-ID" sz="2400" dirty="0" err="1"/>
              <a:t>dalam</a:t>
            </a:r>
            <a:r>
              <a:rPr lang="en-ID" sz="2400" dirty="0"/>
              <a:t> </a:t>
            </a:r>
            <a:r>
              <a:rPr lang="en-ID" sz="2400" dirty="0" err="1"/>
              <a:t>membuat</a:t>
            </a:r>
            <a:r>
              <a:rPr lang="en-ID" sz="2400" dirty="0"/>
              <a:t> </a:t>
            </a:r>
            <a:r>
              <a:rPr lang="en-ID" sz="2400" dirty="0" err="1"/>
              <a:t>grafik</a:t>
            </a:r>
            <a:r>
              <a:rPr lang="en-ID" sz="2400" dirty="0"/>
              <a:t> </a:t>
            </a:r>
            <a:r>
              <a:rPr lang="en-ID" sz="2400" dirty="0" err="1"/>
              <a:t>temperatur</a:t>
            </a:r>
            <a:r>
              <a:rPr lang="en-ID" sz="2400" dirty="0"/>
              <a:t> </a:t>
            </a:r>
            <a:r>
              <a:rPr lang="en-ID" sz="2400" dirty="0" err="1"/>
              <a:t>dari</a:t>
            </a:r>
            <a:r>
              <a:rPr lang="en-ID" sz="2400" dirty="0"/>
              <a:t> </a:t>
            </a:r>
            <a:r>
              <a:rPr lang="en-ID" sz="2400" dirty="0" err="1"/>
              <a:t>waktu</a:t>
            </a:r>
            <a:r>
              <a:rPr lang="en-ID" sz="2400" dirty="0"/>
              <a:t> </a:t>
            </a:r>
            <a:r>
              <a:rPr lang="en-ID" sz="2400" dirty="0" err="1"/>
              <a:t>ke</a:t>
            </a:r>
            <a:r>
              <a:rPr lang="en-ID" sz="2400" dirty="0"/>
              <a:t> </a:t>
            </a:r>
            <a:r>
              <a:rPr lang="en-ID" sz="2400" dirty="0" err="1"/>
              <a:t>waktu</a:t>
            </a:r>
            <a:r>
              <a:rPr lang="en-ID" sz="2400" dirty="0"/>
              <a:t>, </a:t>
            </a:r>
            <a:r>
              <a:rPr lang="en-ID" sz="2400" dirty="0" err="1"/>
              <a:t>harga</a:t>
            </a:r>
            <a:r>
              <a:rPr lang="en-ID" sz="2400" dirty="0"/>
              <a:t> </a:t>
            </a:r>
            <a:r>
              <a:rPr lang="en-ID" sz="2400" dirty="0" err="1"/>
              <a:t>saham</a:t>
            </a:r>
            <a:r>
              <a:rPr lang="en-ID" sz="2400" dirty="0"/>
              <a:t> </a:t>
            </a:r>
            <a:r>
              <a:rPr lang="en-ID" sz="2400" dirty="0" err="1"/>
              <a:t>dari</a:t>
            </a:r>
            <a:r>
              <a:rPr lang="en-ID" sz="2400" dirty="0"/>
              <a:t> </a:t>
            </a:r>
            <a:r>
              <a:rPr lang="en-ID" sz="2400" dirty="0" err="1"/>
              <a:t>waktu</a:t>
            </a:r>
            <a:r>
              <a:rPr lang="en-ID" sz="2400" dirty="0"/>
              <a:t> </a:t>
            </a:r>
            <a:r>
              <a:rPr lang="en-ID" sz="2400" dirty="0" err="1"/>
              <a:t>ke</a:t>
            </a:r>
            <a:r>
              <a:rPr lang="en-ID" sz="2400" dirty="0"/>
              <a:t> </a:t>
            </a:r>
            <a:r>
              <a:rPr lang="en-ID" sz="2400" dirty="0" err="1"/>
              <a:t>waktu</a:t>
            </a:r>
            <a:r>
              <a:rPr lang="en-ID" sz="2400" dirty="0"/>
              <a:t>, </a:t>
            </a:r>
            <a:r>
              <a:rPr lang="en-ID" sz="2400" dirty="0" err="1"/>
              <a:t>berat</a:t>
            </a:r>
            <a:r>
              <a:rPr lang="en-ID" sz="2400" dirty="0"/>
              <a:t> </a:t>
            </a:r>
            <a:r>
              <a:rPr lang="en-ID" sz="2400" dirty="0" err="1"/>
              <a:t>menurut</a:t>
            </a:r>
            <a:r>
              <a:rPr lang="en-ID" sz="2400" dirty="0"/>
              <a:t> </a:t>
            </a:r>
            <a:r>
              <a:rPr lang="en-ID" sz="2400" dirty="0" err="1"/>
              <a:t>hari</a:t>
            </a:r>
            <a:r>
              <a:rPr lang="en-ID" sz="2400" dirty="0"/>
              <a:t>, </a:t>
            </a:r>
            <a:r>
              <a:rPr lang="en-ID" sz="2400" dirty="0" err="1"/>
              <a:t>atau</a:t>
            </a:r>
            <a:r>
              <a:rPr lang="en-ID" sz="2400" dirty="0"/>
              <a:t> </a:t>
            </a:r>
            <a:r>
              <a:rPr lang="en-ID" sz="2400" dirty="0" err="1"/>
              <a:t>metrik</a:t>
            </a:r>
            <a:r>
              <a:rPr lang="en-ID" sz="2400" dirty="0"/>
              <a:t> </a:t>
            </a:r>
            <a:r>
              <a:rPr lang="en-ID" sz="2400" dirty="0" err="1"/>
              <a:t>berkelanjutan</a:t>
            </a:r>
            <a:r>
              <a:rPr lang="en-ID" sz="2400" dirty="0"/>
              <a:t> </a:t>
            </a:r>
            <a:r>
              <a:rPr lang="en-ID" sz="2400" dirty="0" err="1"/>
              <a:t>lainnya</a:t>
            </a:r>
            <a:r>
              <a:rPr lang="en-ID" sz="2400" dirty="0"/>
              <a:t>. 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B2B3391F-9B8D-45B5-A14D-D1E4D9B9FD4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1893" y="1517141"/>
            <a:ext cx="5479064" cy="4072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469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ED4E-2D29-4901-98A9-3666BDB46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Line Graph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A00FB-6EFB-4D00-A979-930DB0E83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270376" cy="4953000"/>
          </a:xfrm>
        </p:spPr>
        <p:txBody>
          <a:bodyPr>
            <a:noAutofit/>
          </a:bodyPr>
          <a:lstStyle/>
          <a:p>
            <a:r>
              <a:rPr lang="en-ID" dirty="0"/>
              <a:t>Kita </a:t>
            </a:r>
            <a:r>
              <a:rPr lang="en-ID" dirty="0" err="1"/>
              <a:t>bahkan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beberapa</a:t>
            </a:r>
            <a:r>
              <a:rPr lang="en-ID" dirty="0"/>
              <a:t> garis pada </a:t>
            </a:r>
            <a:r>
              <a:rPr lang="en-ID" dirty="0" err="1"/>
              <a:t>grafik</a:t>
            </a:r>
            <a:r>
              <a:rPr lang="en-ID" dirty="0"/>
              <a:t> yang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didalam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gambar</a:t>
            </a:r>
            <a:endParaRPr lang="en-ID" dirty="0"/>
          </a:p>
          <a:p>
            <a:r>
              <a:rPr lang="en-ID" dirty="0" err="1"/>
              <a:t>Biasanya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mengilustrasikan</a:t>
            </a:r>
            <a:r>
              <a:rPr lang="en-ID" dirty="0"/>
              <a:t> </a:t>
            </a:r>
            <a:r>
              <a:rPr lang="en-ID" dirty="0" err="1"/>
              <a:t>dua</a:t>
            </a:r>
            <a:r>
              <a:rPr lang="en-ID" dirty="0"/>
              <a:t> line graph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menggmbarkan</a:t>
            </a:r>
            <a:r>
              <a:rPr lang="en-ID" dirty="0"/>
              <a:t> </a:t>
            </a:r>
            <a:r>
              <a:rPr lang="en-ID" dirty="0" err="1"/>
              <a:t>dua</a:t>
            </a:r>
            <a:r>
              <a:rPr lang="en-ID" dirty="0"/>
              <a:t> </a:t>
            </a:r>
            <a:r>
              <a:rPr lang="en-ID"/>
              <a:t>data </a:t>
            </a:r>
            <a:r>
              <a:rPr lang="en-ID" smtClean="0"/>
              <a:t>yaitu </a:t>
            </a:r>
            <a:r>
              <a:rPr lang="en-ID" dirty="0"/>
              <a:t>data </a:t>
            </a:r>
            <a:r>
              <a:rPr lang="en-ID" dirty="0" err="1"/>
              <a:t>aktual</a:t>
            </a:r>
            <a:r>
              <a:rPr lang="en-ID" dirty="0"/>
              <a:t> dan data </a:t>
            </a:r>
            <a:r>
              <a:rPr lang="en-ID" dirty="0" err="1"/>
              <a:t>prediksi</a:t>
            </a:r>
            <a:r>
              <a:rPr lang="en-ID" dirty="0"/>
              <a:t>. 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8BA3F904-7579-4345-969A-B3367EC94EB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56792"/>
            <a:ext cx="5777966" cy="42280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424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ED4E-2D29-4901-98A9-3666BDB46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Scatter Plot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A00FB-6EFB-4D00-A979-930DB0E83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990456" cy="4953000"/>
          </a:xfrm>
        </p:spPr>
        <p:txBody>
          <a:bodyPr>
            <a:noAutofit/>
          </a:bodyPr>
          <a:lstStyle/>
          <a:p>
            <a:r>
              <a:rPr lang="en-ID" dirty="0"/>
              <a:t>Scatter plot </a:t>
            </a:r>
            <a:r>
              <a:rPr lang="en-ID" dirty="0" err="1"/>
              <a:t>berfungsi</a:t>
            </a:r>
            <a:r>
              <a:rPr lang="en-ID" dirty="0"/>
              <a:t> </a:t>
            </a:r>
            <a:r>
              <a:rPr lang="en-ID" dirty="0" err="1"/>
              <a:t>baik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data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dua</a:t>
            </a:r>
            <a:r>
              <a:rPr lang="en-ID" dirty="0"/>
              <a:t> </a:t>
            </a:r>
            <a:r>
              <a:rPr lang="en-ID" dirty="0" err="1"/>
              <a:t>komponen</a:t>
            </a:r>
            <a:r>
              <a:rPr lang="en-ID" dirty="0"/>
              <a:t> </a:t>
            </a:r>
            <a:r>
              <a:rPr lang="en-ID" dirty="0" err="1"/>
              <a:t>numerik</a:t>
            </a:r>
            <a:r>
              <a:rPr lang="en-ID" dirty="0"/>
              <a:t>.</a:t>
            </a:r>
          </a:p>
          <a:p>
            <a:r>
              <a:rPr lang="en-ID" dirty="0"/>
              <a:t>Scatter plot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memberikan</a:t>
            </a:r>
            <a:r>
              <a:rPr lang="en-ID" dirty="0"/>
              <a:t> </a:t>
            </a:r>
            <a:r>
              <a:rPr lang="en-ID" dirty="0" err="1"/>
              <a:t>informasi</a:t>
            </a:r>
            <a:r>
              <a:rPr lang="en-ID" dirty="0"/>
              <a:t> yang </a:t>
            </a:r>
            <a:r>
              <a:rPr lang="en-ID" dirty="0" err="1"/>
              <a:t>berguna</a:t>
            </a:r>
            <a:r>
              <a:rPr lang="en-ID" dirty="0"/>
              <a:t> </a:t>
            </a:r>
            <a:r>
              <a:rPr lang="en-ID" dirty="0" err="1"/>
              <a:t>terutama</a:t>
            </a:r>
            <a:r>
              <a:rPr lang="en-ID" dirty="0"/>
              <a:t> </a:t>
            </a:r>
            <a:r>
              <a:rPr lang="en-ID" dirty="0" err="1"/>
              <a:t>mengenai</a:t>
            </a:r>
            <a:r>
              <a:rPr lang="en-ID" dirty="0"/>
              <a:t> </a:t>
            </a:r>
            <a:r>
              <a:rPr lang="en-ID" dirty="0" err="1"/>
              <a:t>pola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pencilan</a:t>
            </a:r>
            <a:r>
              <a:rPr lang="en-ID" dirty="0"/>
              <a:t>. </a:t>
            </a:r>
          </a:p>
          <a:p>
            <a:r>
              <a:rPr lang="en-ID" dirty="0"/>
              <a:t>Pada </a:t>
            </a:r>
            <a:r>
              <a:rPr lang="en-ID" dirty="0" err="1"/>
              <a:t>contoh</a:t>
            </a:r>
            <a:r>
              <a:rPr lang="en-ID" dirty="0"/>
              <a:t> di </a:t>
            </a:r>
            <a:r>
              <a:rPr lang="en-ID" dirty="0" err="1"/>
              <a:t>bawah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,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data yang </a:t>
            </a:r>
            <a:r>
              <a:rPr lang="en-ID" dirty="0" err="1"/>
              <a:t>terkait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perbedaan</a:t>
            </a:r>
            <a:r>
              <a:rPr lang="en-ID" dirty="0"/>
              <a:t> lemon dan lime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karakteristik</a:t>
            </a:r>
            <a:r>
              <a:rPr lang="en-ID" dirty="0"/>
              <a:t> </a:t>
            </a:r>
            <a:r>
              <a:rPr lang="en-ID" dirty="0" err="1"/>
              <a:t>fisiologis</a:t>
            </a:r>
            <a:r>
              <a:rPr lang="en-ID" dirty="0"/>
              <a:t>.</a:t>
            </a:r>
          </a:p>
          <a:p>
            <a:pPr lvl="1"/>
            <a:r>
              <a:rPr lang="en-ID" dirty="0" err="1"/>
              <a:t>Berat</a:t>
            </a:r>
            <a:r>
              <a:rPr lang="en-ID" dirty="0"/>
              <a:t> (g)</a:t>
            </a:r>
          </a:p>
          <a:p>
            <a:pPr lvl="1"/>
            <a:r>
              <a:rPr lang="en-ID" dirty="0"/>
              <a:t>Diameter (cm)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8C1A45-38FD-4BD9-8DC4-DC47AA1DA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819" y="1700808"/>
            <a:ext cx="4738781" cy="338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016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ED4E-2D29-4901-98A9-3666BDB46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Heatmap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A00FB-6EFB-4D00-A979-930DB0E83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702424" cy="4953000"/>
          </a:xfrm>
        </p:spPr>
        <p:txBody>
          <a:bodyPr>
            <a:noAutofit/>
          </a:bodyPr>
          <a:lstStyle/>
          <a:p>
            <a:r>
              <a:rPr lang="en-ID" dirty="0"/>
              <a:t>Heatmap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jenis</a:t>
            </a:r>
            <a:r>
              <a:rPr lang="en-ID" dirty="0"/>
              <a:t> </a:t>
            </a:r>
            <a:r>
              <a:rPr lang="en-ID" dirty="0" err="1"/>
              <a:t>visualisasi</a:t>
            </a:r>
            <a:r>
              <a:rPr lang="en-ID" dirty="0"/>
              <a:t> yang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kode</a:t>
            </a:r>
            <a:r>
              <a:rPr lang="en-ID" dirty="0"/>
              <a:t> </a:t>
            </a:r>
            <a:r>
              <a:rPr lang="en-ID" dirty="0" err="1"/>
              <a:t>warna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mewakili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/ </a:t>
            </a:r>
            <a:r>
              <a:rPr lang="en-ID" dirty="0" err="1"/>
              <a:t>kepadatan</a:t>
            </a:r>
            <a:r>
              <a:rPr lang="en-ID" dirty="0"/>
              <a:t> </a:t>
            </a:r>
            <a:r>
              <a:rPr lang="en-ID" dirty="0" err="1"/>
              <a:t>relatif</a:t>
            </a:r>
            <a:r>
              <a:rPr lang="en-ID" dirty="0"/>
              <a:t> data di </a:t>
            </a:r>
            <a:r>
              <a:rPr lang="en-ID" dirty="0" err="1"/>
              <a:t>seluruh</a:t>
            </a:r>
            <a:r>
              <a:rPr lang="en-ID" dirty="0"/>
              <a:t> </a:t>
            </a:r>
            <a:r>
              <a:rPr lang="en-ID" dirty="0" err="1"/>
              <a:t>permukaan</a:t>
            </a:r>
            <a:r>
              <a:rPr lang="en-ID" dirty="0"/>
              <a:t>.</a:t>
            </a:r>
          </a:p>
          <a:p>
            <a:r>
              <a:rPr lang="en-ID" dirty="0" err="1"/>
              <a:t>Warna-warna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kemudian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memeriksa</a:t>
            </a:r>
            <a:r>
              <a:rPr lang="en-ID" dirty="0"/>
              <a:t> data </a:t>
            </a:r>
            <a:r>
              <a:rPr lang="en-ID" dirty="0" err="1"/>
              <a:t>secara</a:t>
            </a:r>
            <a:r>
              <a:rPr lang="en-ID" dirty="0"/>
              <a:t> visual </a:t>
            </a:r>
            <a:r>
              <a:rPr lang="en-ID" dirty="0" err="1"/>
              <a:t>guna</a:t>
            </a:r>
            <a:r>
              <a:rPr lang="en-ID" dirty="0"/>
              <a:t> </a:t>
            </a:r>
            <a:r>
              <a:rPr lang="en-ID" dirty="0" err="1"/>
              <a:t>menemukan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</a:t>
            </a:r>
            <a:r>
              <a:rPr lang="en-ID" dirty="0" err="1"/>
              <a:t>serupa</a:t>
            </a:r>
            <a:r>
              <a:rPr lang="en-ID" dirty="0"/>
              <a:t> dan </a:t>
            </a:r>
            <a:r>
              <a:rPr lang="en-ID" dirty="0" err="1"/>
              <a:t>mendeteksi</a:t>
            </a:r>
            <a:r>
              <a:rPr lang="en-ID" dirty="0"/>
              <a:t> </a:t>
            </a:r>
            <a:r>
              <a:rPr lang="en-ID" dirty="0" err="1"/>
              <a:t>tren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data. </a:t>
            </a: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4E63EA8D-8230-4C50-A08F-3BDC63E9567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0" y="1715415"/>
            <a:ext cx="5574298" cy="35675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903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F1CC4-2CF0-440D-B283-56F5A9D86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Histogram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B3216-9EE2-4EB5-804F-C642361EE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774432" cy="4953000"/>
          </a:xfrm>
        </p:spPr>
        <p:txBody>
          <a:bodyPr>
            <a:normAutofit fontScale="92500" lnSpcReduction="10000"/>
          </a:bodyPr>
          <a:lstStyle/>
          <a:p>
            <a:r>
              <a:rPr lang="en-ID" dirty="0"/>
              <a:t>Histogram </a:t>
            </a:r>
            <a:r>
              <a:rPr lang="en-ID" dirty="0" err="1"/>
              <a:t>adalah</a:t>
            </a:r>
            <a:r>
              <a:rPr lang="en-ID" dirty="0"/>
              <a:t> salah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visualisasi</a:t>
            </a:r>
            <a:r>
              <a:rPr lang="en-ID" dirty="0"/>
              <a:t> yang </a:t>
            </a:r>
            <a:r>
              <a:rPr lang="en-ID" dirty="0" err="1"/>
              <a:t>cukup</a:t>
            </a:r>
            <a:r>
              <a:rPr lang="en-ID" dirty="0"/>
              <a:t> </a:t>
            </a:r>
            <a:r>
              <a:rPr lang="en-ID" dirty="0" err="1"/>
              <a:t>penting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memahami</a:t>
            </a:r>
            <a:r>
              <a:rPr lang="en-ID" dirty="0"/>
              <a:t> </a:t>
            </a:r>
            <a:r>
              <a:rPr lang="en-ID" dirty="0" err="1"/>
              <a:t>distribusi</a:t>
            </a:r>
            <a:r>
              <a:rPr lang="en-ID" dirty="0"/>
              <a:t> pada data </a:t>
            </a:r>
            <a:r>
              <a:rPr lang="en-ID" dirty="0" err="1"/>
              <a:t>kita</a:t>
            </a:r>
            <a:r>
              <a:rPr lang="en-ID" dirty="0"/>
              <a:t>. Pandas Histogram </a:t>
            </a:r>
            <a:r>
              <a:rPr lang="en-ID" dirty="0" err="1"/>
              <a:t>menyediakan</a:t>
            </a:r>
            <a:r>
              <a:rPr lang="en-ID" dirty="0"/>
              <a:t> method yang </a:t>
            </a:r>
            <a:r>
              <a:rPr lang="en-ID" dirty="0" err="1"/>
              <a:t>memudahkan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histogram.</a:t>
            </a:r>
          </a:p>
          <a:p>
            <a:r>
              <a:rPr lang="en-ID" dirty="0"/>
              <a:t>Plot histogram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tradisional</a:t>
            </a:r>
            <a:r>
              <a:rPr lang="en-ID" dirty="0"/>
              <a:t> </a:t>
            </a:r>
            <a:r>
              <a:rPr lang="en-ID" dirty="0" err="1"/>
              <a:t>hanya</a:t>
            </a:r>
            <a:r>
              <a:rPr lang="en-ID" dirty="0"/>
              <a:t> </a:t>
            </a:r>
            <a:r>
              <a:rPr lang="en-ID" dirty="0" err="1"/>
              <a:t>membutuhkan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dimensi</a:t>
            </a:r>
            <a:r>
              <a:rPr lang="en-ID" dirty="0"/>
              <a:t> data. </a:t>
            </a:r>
          </a:p>
          <a:p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dimaksudkan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menunjukkan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kumpulan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serial.</a:t>
            </a: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D280A1-7A98-45F9-B489-EBE26266145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056" y="1556792"/>
            <a:ext cx="5384101" cy="36780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6779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F1CC4-2CF0-440D-B283-56F5A9D86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Correlation &amp; Causation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B3216-9EE2-4EB5-804F-C642361EE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6494512" cy="4953000"/>
          </a:xfrm>
        </p:spPr>
        <p:txBody>
          <a:bodyPr>
            <a:normAutofit lnSpcReduction="10000"/>
          </a:bodyPr>
          <a:lstStyle/>
          <a:p>
            <a:r>
              <a:rPr lang="en-ID" dirty="0" err="1"/>
              <a:t>Korelasi</a:t>
            </a:r>
            <a:r>
              <a:rPr lang="en-ID" dirty="0"/>
              <a:t> </a:t>
            </a: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suatu</a:t>
            </a:r>
            <a:r>
              <a:rPr lang="en-ID" dirty="0"/>
              <a:t> </a:t>
            </a:r>
            <a:r>
              <a:rPr lang="en-ID" dirty="0" err="1"/>
              <a:t>pengukuran</a:t>
            </a:r>
            <a:r>
              <a:rPr lang="en-ID" dirty="0"/>
              <a:t> </a:t>
            </a:r>
            <a:r>
              <a:rPr lang="en-ID" dirty="0" err="1"/>
              <a:t>sejauh</a:t>
            </a:r>
            <a:r>
              <a:rPr lang="en-ID" dirty="0"/>
              <a:t> mana </a:t>
            </a:r>
            <a:r>
              <a:rPr lang="en-ID" dirty="0" err="1"/>
              <a:t>nilai</a:t>
            </a:r>
            <a:r>
              <a:rPr lang="en-ID" dirty="0"/>
              <a:t> </a:t>
            </a:r>
            <a:r>
              <a:rPr lang="en-ID" dirty="0" err="1"/>
              <a:t>saling</a:t>
            </a:r>
            <a:r>
              <a:rPr lang="en-ID" dirty="0"/>
              <a:t> </a:t>
            </a:r>
            <a:r>
              <a:rPr lang="en-ID" dirty="0" err="1"/>
              <a:t>ketergantungan</a:t>
            </a:r>
            <a:r>
              <a:rPr lang="en-ID" dirty="0"/>
              <a:t> </a:t>
            </a:r>
            <a:r>
              <a:rPr lang="en-ID" dirty="0" err="1"/>
              <a:t>antar</a:t>
            </a:r>
            <a:r>
              <a:rPr lang="en-ID" dirty="0"/>
              <a:t> </a:t>
            </a:r>
            <a:r>
              <a:rPr lang="en-ID" dirty="0" err="1"/>
              <a:t>variabel</a:t>
            </a:r>
            <a:r>
              <a:rPr lang="en-ID" dirty="0"/>
              <a:t>.</a:t>
            </a:r>
          </a:p>
          <a:p>
            <a:r>
              <a:rPr lang="en-ID" dirty="0"/>
              <a:t>Causation </a:t>
            </a: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hubungan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sebab</a:t>
            </a:r>
            <a:r>
              <a:rPr lang="en-ID" dirty="0"/>
              <a:t> dan </a:t>
            </a:r>
            <a:r>
              <a:rPr lang="en-ID" dirty="0" err="1"/>
              <a:t>akibat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dua</a:t>
            </a:r>
            <a:r>
              <a:rPr lang="en-ID" dirty="0"/>
              <a:t> variable</a:t>
            </a:r>
          </a:p>
          <a:p>
            <a:r>
              <a:rPr lang="en-ID" dirty="0" err="1"/>
              <a:t>Penting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mengetahui</a:t>
            </a:r>
            <a:r>
              <a:rPr lang="en-ID" dirty="0"/>
              <a:t> </a:t>
            </a:r>
            <a:r>
              <a:rPr lang="en-ID" dirty="0" err="1"/>
              <a:t>perbedaan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keduanya</a:t>
            </a:r>
            <a:r>
              <a:rPr lang="en-ID" dirty="0"/>
              <a:t> dan </a:t>
            </a:r>
            <a:r>
              <a:rPr lang="en-ID" dirty="0" err="1"/>
              <a:t>bahwa</a:t>
            </a:r>
            <a:r>
              <a:rPr lang="en-ID" dirty="0"/>
              <a:t> </a:t>
            </a:r>
            <a:r>
              <a:rPr lang="en-ID" dirty="0" err="1"/>
              <a:t>korelasi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mendeskripsikan</a:t>
            </a:r>
            <a:r>
              <a:rPr lang="en-ID" dirty="0"/>
              <a:t>  </a:t>
            </a:r>
            <a:r>
              <a:rPr lang="en-ID" dirty="0" err="1"/>
              <a:t>sebab-akibat</a:t>
            </a:r>
            <a:r>
              <a:rPr lang="en-ID" dirty="0"/>
              <a:t>.</a:t>
            </a:r>
          </a:p>
          <a:p>
            <a:r>
              <a:rPr lang="en-ID" dirty="0" err="1"/>
              <a:t>Menentukan</a:t>
            </a:r>
            <a:r>
              <a:rPr lang="en-ID" dirty="0"/>
              <a:t> </a:t>
            </a:r>
            <a:r>
              <a:rPr lang="en-ID" dirty="0" err="1"/>
              <a:t>korelasi</a:t>
            </a:r>
            <a:r>
              <a:rPr lang="en-ID" dirty="0"/>
              <a:t> </a:t>
            </a:r>
            <a:r>
              <a:rPr lang="en-ID" dirty="0" err="1"/>
              <a:t>jauh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sederhana</a:t>
            </a:r>
            <a:r>
              <a:rPr lang="en-ID" dirty="0"/>
              <a:t> </a:t>
            </a:r>
            <a:r>
              <a:rPr lang="en-ID" dirty="0" err="1"/>
              <a:t>menentukan</a:t>
            </a:r>
            <a:r>
              <a:rPr lang="en-ID" dirty="0"/>
              <a:t> </a:t>
            </a:r>
            <a:r>
              <a:rPr lang="en-ID" dirty="0" err="1"/>
              <a:t>sebab</a:t>
            </a:r>
            <a:r>
              <a:rPr lang="en-ID" dirty="0"/>
              <a:t> </a:t>
            </a:r>
            <a:r>
              <a:rPr lang="en-ID" dirty="0" err="1"/>
              <a:t>memerlukan</a:t>
            </a:r>
            <a:r>
              <a:rPr lang="en-ID" dirty="0"/>
              <a:t> </a:t>
            </a:r>
            <a:r>
              <a:rPr lang="en-ID" dirty="0" err="1"/>
              <a:t>analisis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lanjut</a:t>
            </a:r>
            <a:r>
              <a:rPr lang="en-ID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823779-5753-43DB-B338-D8CE89F297F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445" y="1556792"/>
            <a:ext cx="4603183" cy="27843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880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F1CC4-2CF0-440D-B283-56F5A9D86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Correlation &amp; Causation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B3216-9EE2-4EB5-804F-C642361EE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918448" cy="4953000"/>
          </a:xfrm>
        </p:spPr>
        <p:txBody>
          <a:bodyPr>
            <a:normAutofit/>
          </a:bodyPr>
          <a:lstStyle/>
          <a:p>
            <a:r>
              <a:rPr lang="en-ID" err="1"/>
              <a:t>Korelasi</a:t>
            </a:r>
            <a:r>
              <a:rPr lang="en-ID"/>
              <a:t> </a:t>
            </a:r>
            <a:r>
              <a:rPr lang="en-ID" smtClean="0"/>
              <a:t>Pearson (Pearson Correlation) dapat digunakan untuk </a:t>
            </a:r>
            <a:r>
              <a:rPr lang="en-ID" dirty="0" err="1"/>
              <a:t>mengetahui</a:t>
            </a:r>
            <a:r>
              <a:rPr lang="en-ID" dirty="0"/>
              <a:t> </a:t>
            </a:r>
            <a:r>
              <a:rPr lang="en-ID" dirty="0" err="1"/>
              <a:t>signifikansi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estimasi</a:t>
            </a:r>
            <a:r>
              <a:rPr lang="en-ID" dirty="0"/>
              <a:t> </a:t>
            </a:r>
            <a:r>
              <a:rPr lang="en-ID" dirty="0" err="1"/>
              <a:t>korelasi</a:t>
            </a:r>
            <a:r>
              <a:rPr lang="en-ID" dirty="0"/>
              <a:t>,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/>
              <a:t>p-value</a:t>
            </a:r>
            <a:r>
              <a:rPr lang="en-ID" smtClean="0"/>
              <a:t>.</a:t>
            </a:r>
          </a:p>
          <a:p>
            <a:r>
              <a:rPr lang="en-ID"/>
              <a:t>Korelasi Pearson mengukur ketergantungan linier antara dua variabel X dan Y</a:t>
            </a:r>
            <a:r>
              <a:rPr lang="en-ID" smtClean="0"/>
              <a:t>.</a:t>
            </a:r>
            <a:endParaRPr lang="en-ID" dirty="0"/>
          </a:p>
          <a:p>
            <a:pPr marL="152396" indent="0">
              <a:buNone/>
            </a:pP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7C96E-91BD-438E-ABF4-D12C3974B4C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064" y="1707204"/>
            <a:ext cx="5056134" cy="34660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70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F1CC4-2CF0-440D-B283-56F5A9D86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Correlation &amp; Causation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B3216-9EE2-4EB5-804F-C642361EE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4982344" cy="4953000"/>
          </a:xfrm>
        </p:spPr>
        <p:txBody>
          <a:bodyPr>
            <a:normAutofit/>
          </a:bodyPr>
          <a:lstStyle/>
          <a:p>
            <a:r>
              <a:rPr lang="en-ID" dirty="0"/>
              <a:t>P-Value:</a:t>
            </a:r>
          </a:p>
          <a:p>
            <a:pPr lvl="1"/>
            <a:r>
              <a:rPr lang="en-ID" dirty="0" err="1"/>
              <a:t>Berapa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P </a:t>
            </a:r>
            <a:r>
              <a:rPr lang="en-ID" dirty="0" err="1"/>
              <a:t>ini</a:t>
            </a:r>
            <a:r>
              <a:rPr lang="en-ID" dirty="0"/>
              <a:t>? Nilai P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</a:t>
            </a:r>
            <a:r>
              <a:rPr lang="en-ID" dirty="0" err="1"/>
              <a:t>probabilitas</a:t>
            </a:r>
            <a:r>
              <a:rPr lang="en-ID" dirty="0"/>
              <a:t> </a:t>
            </a:r>
            <a:r>
              <a:rPr lang="en-ID" dirty="0" err="1"/>
              <a:t>bahwa</a:t>
            </a:r>
            <a:r>
              <a:rPr lang="en-ID" dirty="0"/>
              <a:t> </a:t>
            </a:r>
            <a:r>
              <a:rPr lang="en-ID" dirty="0" err="1"/>
              <a:t>korelasi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kedua</a:t>
            </a:r>
            <a:r>
              <a:rPr lang="en-ID" dirty="0"/>
              <a:t> </a:t>
            </a:r>
            <a:r>
              <a:rPr lang="en-ID" dirty="0" err="1"/>
              <a:t>variabel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signifikan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statistik</a:t>
            </a:r>
            <a:r>
              <a:rPr lang="en-ID" dirty="0"/>
              <a:t>. </a:t>
            </a:r>
            <a:r>
              <a:rPr lang="en-ID" dirty="0" err="1"/>
              <a:t>Biasanya</a:t>
            </a:r>
            <a:r>
              <a:rPr lang="en-ID" dirty="0"/>
              <a:t>,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memilih</a:t>
            </a:r>
            <a:r>
              <a:rPr lang="en-ID" dirty="0"/>
              <a:t> </a:t>
            </a:r>
            <a:r>
              <a:rPr lang="en-ID" dirty="0" err="1"/>
              <a:t>tingkat</a:t>
            </a:r>
            <a:r>
              <a:rPr lang="en-ID" dirty="0"/>
              <a:t> </a:t>
            </a:r>
            <a:r>
              <a:rPr lang="en-ID" dirty="0" err="1"/>
              <a:t>signifikansi</a:t>
            </a:r>
            <a:r>
              <a:rPr lang="en-ID" dirty="0"/>
              <a:t> 0,05, yang </a:t>
            </a:r>
            <a:r>
              <a:rPr lang="en-ID" dirty="0" err="1"/>
              <a:t>berarti</a:t>
            </a:r>
            <a:r>
              <a:rPr lang="en-ID" dirty="0"/>
              <a:t> </a:t>
            </a:r>
            <a:r>
              <a:rPr lang="en-ID" dirty="0" err="1"/>
              <a:t>bahwa</a:t>
            </a:r>
            <a:r>
              <a:rPr lang="en-ID" dirty="0"/>
              <a:t> kami </a:t>
            </a:r>
            <a:r>
              <a:rPr lang="en-ID" dirty="0" err="1"/>
              <a:t>yakin</a:t>
            </a:r>
            <a:r>
              <a:rPr lang="en-ID" dirty="0"/>
              <a:t> </a:t>
            </a:r>
            <a:r>
              <a:rPr lang="en-ID" dirty="0" err="1"/>
              <a:t>bahwa</a:t>
            </a:r>
            <a:r>
              <a:rPr lang="en-ID" dirty="0"/>
              <a:t> 95% </a:t>
            </a:r>
            <a:r>
              <a:rPr lang="en-ID" dirty="0" err="1"/>
              <a:t>korelasi</a:t>
            </a:r>
            <a:r>
              <a:rPr lang="en-ID" dirty="0"/>
              <a:t> </a:t>
            </a:r>
            <a:r>
              <a:rPr lang="en-ID" dirty="0" err="1"/>
              <a:t>antar</a:t>
            </a:r>
            <a:r>
              <a:rPr lang="en-ID" dirty="0"/>
              <a:t> </a:t>
            </a:r>
            <a:r>
              <a:rPr lang="en-ID" dirty="0" err="1"/>
              <a:t>variabel</a:t>
            </a:r>
            <a:r>
              <a:rPr lang="en-ID" dirty="0"/>
              <a:t> </a:t>
            </a:r>
            <a:r>
              <a:rPr lang="en-ID" dirty="0" err="1"/>
              <a:t>signifikan</a:t>
            </a:r>
            <a:r>
              <a:rPr lang="en-ID" dirty="0"/>
              <a:t>.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4F51C47-B04A-46AF-AADA-5588235F6006}"/>
              </a:ext>
            </a:extLst>
          </p:cNvPr>
          <p:cNvSpPr txBox="1">
            <a:spLocks/>
          </p:cNvSpPr>
          <p:nvPr/>
        </p:nvSpPr>
        <p:spPr>
          <a:xfrm>
            <a:off x="5732222" y="1411078"/>
            <a:ext cx="5656297" cy="4838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Overlock" panose="020B0604020202020204" charset="0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600" b="0" i="0" u="none" strike="noStrike" cap="none">
                <a:solidFill>
                  <a:schemeClr val="dk2"/>
                </a:solidFill>
                <a:latin typeface="Overlock" panose="020B0604020202020204" charset="0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400" dirty="0" err="1">
                <a:solidFill>
                  <a:srgbClr val="000000"/>
                </a:solidFill>
              </a:rPr>
              <a:t>Dengan</a:t>
            </a:r>
            <a:r>
              <a:rPr lang="en-ID" sz="2400" dirty="0">
                <a:solidFill>
                  <a:srgbClr val="000000"/>
                </a:solidFill>
              </a:rPr>
              <a:t> </a:t>
            </a:r>
            <a:r>
              <a:rPr lang="en-ID" sz="2400" dirty="0" err="1">
                <a:solidFill>
                  <a:srgbClr val="000000"/>
                </a:solidFill>
              </a:rPr>
              <a:t>konvensi</a:t>
            </a:r>
            <a:r>
              <a:rPr lang="en-ID" sz="2400" dirty="0">
                <a:solidFill>
                  <a:srgbClr val="000000"/>
                </a:solidFill>
              </a:rPr>
              <a:t>, </a:t>
            </a:r>
            <a:r>
              <a:rPr lang="en-ID" sz="2400" dirty="0" err="1">
                <a:solidFill>
                  <a:srgbClr val="000000"/>
                </a:solidFill>
              </a:rPr>
              <a:t>ketika</a:t>
            </a:r>
            <a:endParaRPr lang="en-ID" sz="2400" dirty="0">
              <a:solidFill>
                <a:srgbClr val="000000"/>
              </a:solidFill>
            </a:endParaRPr>
          </a:p>
          <a:p>
            <a:pPr lvl="1"/>
            <a:r>
              <a:rPr lang="en-ID" sz="2133" dirty="0" err="1">
                <a:solidFill>
                  <a:srgbClr val="000000"/>
                </a:solidFill>
              </a:rPr>
              <a:t>nilai</a:t>
            </a:r>
            <a:r>
              <a:rPr lang="en-ID" sz="2133" dirty="0">
                <a:solidFill>
                  <a:srgbClr val="000000"/>
                </a:solidFill>
              </a:rPr>
              <a:t> p </a:t>
            </a:r>
            <a:r>
              <a:rPr lang="en-ID" sz="2133" err="1">
                <a:solidFill>
                  <a:srgbClr val="000000"/>
                </a:solidFill>
              </a:rPr>
              <a:t>adalah</a:t>
            </a:r>
            <a:r>
              <a:rPr lang="en-ID" sz="2133">
                <a:solidFill>
                  <a:srgbClr val="000000"/>
                </a:solidFill>
              </a:rPr>
              <a:t> </a:t>
            </a:r>
            <a:r>
              <a:rPr lang="en-ID" sz="2133" smtClean="0">
                <a:solidFill>
                  <a:srgbClr val="000000"/>
                </a:solidFill>
              </a:rPr>
              <a:t>&lt; </a:t>
            </a:r>
            <a:r>
              <a:rPr lang="en-ID" sz="2133" dirty="0">
                <a:solidFill>
                  <a:srgbClr val="000000"/>
                </a:solidFill>
              </a:rPr>
              <a:t>0,001: kami </a:t>
            </a:r>
            <a:r>
              <a:rPr lang="en-ID" sz="2133" dirty="0" err="1">
                <a:solidFill>
                  <a:srgbClr val="000000"/>
                </a:solidFill>
              </a:rPr>
              <a:t>katakan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ada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bukti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kuat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bahwa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korelasinya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signifikan</a:t>
            </a:r>
            <a:r>
              <a:rPr lang="en-ID" sz="2133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en-ID" sz="2133" dirty="0" err="1">
                <a:solidFill>
                  <a:srgbClr val="000000"/>
                </a:solidFill>
              </a:rPr>
              <a:t>nilai</a:t>
            </a:r>
            <a:r>
              <a:rPr lang="en-ID" sz="2133" dirty="0">
                <a:solidFill>
                  <a:srgbClr val="000000"/>
                </a:solidFill>
              </a:rPr>
              <a:t> p </a:t>
            </a:r>
            <a:r>
              <a:rPr lang="en-ID" sz="2133" err="1">
                <a:solidFill>
                  <a:srgbClr val="000000"/>
                </a:solidFill>
              </a:rPr>
              <a:t>adalah</a:t>
            </a:r>
            <a:r>
              <a:rPr lang="en-ID" sz="2133">
                <a:solidFill>
                  <a:srgbClr val="000000"/>
                </a:solidFill>
              </a:rPr>
              <a:t> </a:t>
            </a:r>
            <a:r>
              <a:rPr lang="en-ID" sz="2133" smtClean="0">
                <a:solidFill>
                  <a:srgbClr val="000000"/>
                </a:solidFill>
              </a:rPr>
              <a:t>&lt; </a:t>
            </a:r>
            <a:r>
              <a:rPr lang="en-ID" sz="2133" dirty="0">
                <a:solidFill>
                  <a:srgbClr val="000000"/>
                </a:solidFill>
              </a:rPr>
              <a:t>0,05: </a:t>
            </a:r>
            <a:r>
              <a:rPr lang="en-ID" sz="2133" dirty="0" err="1">
                <a:solidFill>
                  <a:srgbClr val="000000"/>
                </a:solidFill>
              </a:rPr>
              <a:t>terdapat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bukti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moderat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bahwa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korelasi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tersebut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signifikan</a:t>
            </a:r>
            <a:r>
              <a:rPr lang="en-ID" sz="2133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en-ID" sz="2133" dirty="0" err="1">
                <a:solidFill>
                  <a:srgbClr val="000000"/>
                </a:solidFill>
              </a:rPr>
              <a:t>nilai</a:t>
            </a:r>
            <a:r>
              <a:rPr lang="en-ID" sz="2133" dirty="0">
                <a:solidFill>
                  <a:srgbClr val="000000"/>
                </a:solidFill>
              </a:rPr>
              <a:t> p </a:t>
            </a:r>
            <a:r>
              <a:rPr lang="en-ID" sz="2133" err="1">
                <a:solidFill>
                  <a:srgbClr val="000000"/>
                </a:solidFill>
              </a:rPr>
              <a:t>adalah</a:t>
            </a:r>
            <a:r>
              <a:rPr lang="en-ID" sz="2133">
                <a:solidFill>
                  <a:srgbClr val="000000"/>
                </a:solidFill>
              </a:rPr>
              <a:t> </a:t>
            </a:r>
            <a:r>
              <a:rPr lang="en-ID" sz="2133" smtClean="0">
                <a:solidFill>
                  <a:srgbClr val="000000"/>
                </a:solidFill>
              </a:rPr>
              <a:t>&lt; </a:t>
            </a:r>
            <a:r>
              <a:rPr lang="en-ID" sz="2133" dirty="0">
                <a:solidFill>
                  <a:srgbClr val="000000"/>
                </a:solidFill>
              </a:rPr>
              <a:t>0,1: </a:t>
            </a:r>
            <a:r>
              <a:rPr lang="en-ID" sz="2133" dirty="0" err="1">
                <a:solidFill>
                  <a:srgbClr val="000000"/>
                </a:solidFill>
              </a:rPr>
              <a:t>ada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bukti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lemah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bahwa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korelasinya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signifikan</a:t>
            </a:r>
            <a:r>
              <a:rPr lang="en-ID" sz="2133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en-ID" sz="2133" dirty="0" err="1">
                <a:solidFill>
                  <a:srgbClr val="000000"/>
                </a:solidFill>
              </a:rPr>
              <a:t>nilai</a:t>
            </a:r>
            <a:r>
              <a:rPr lang="en-ID" sz="2133" dirty="0">
                <a:solidFill>
                  <a:srgbClr val="000000"/>
                </a:solidFill>
              </a:rPr>
              <a:t> p </a:t>
            </a:r>
            <a:r>
              <a:rPr lang="en-ID" sz="2133" err="1">
                <a:solidFill>
                  <a:srgbClr val="000000"/>
                </a:solidFill>
              </a:rPr>
              <a:t>adalah</a:t>
            </a:r>
            <a:r>
              <a:rPr lang="en-ID" sz="2133">
                <a:solidFill>
                  <a:srgbClr val="000000"/>
                </a:solidFill>
              </a:rPr>
              <a:t> </a:t>
            </a:r>
            <a:r>
              <a:rPr lang="en-ID" sz="2133" smtClean="0">
                <a:solidFill>
                  <a:srgbClr val="000000"/>
                </a:solidFill>
              </a:rPr>
              <a:t>&gt;= </a:t>
            </a:r>
            <a:r>
              <a:rPr lang="en-ID" sz="2133" dirty="0">
                <a:solidFill>
                  <a:srgbClr val="000000"/>
                </a:solidFill>
              </a:rPr>
              <a:t>0,1: </a:t>
            </a:r>
            <a:r>
              <a:rPr lang="en-ID" sz="2133" dirty="0" err="1">
                <a:solidFill>
                  <a:srgbClr val="000000"/>
                </a:solidFill>
              </a:rPr>
              <a:t>tidak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ada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bukti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bahwa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korelasi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tersebut</a:t>
            </a:r>
            <a:r>
              <a:rPr lang="en-ID" sz="2133" dirty="0">
                <a:solidFill>
                  <a:srgbClr val="000000"/>
                </a:solidFill>
              </a:rPr>
              <a:t> </a:t>
            </a:r>
            <a:r>
              <a:rPr lang="en-ID" sz="2133" dirty="0" err="1">
                <a:solidFill>
                  <a:srgbClr val="000000"/>
                </a:solidFill>
              </a:rPr>
              <a:t>signifikan</a:t>
            </a:r>
            <a:r>
              <a:rPr lang="en-ID" sz="2133" dirty="0">
                <a:solidFill>
                  <a:srgbClr val="0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944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F1CC4-2CF0-440D-B283-56F5A9D86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BoxPlot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B3216-9EE2-4EB5-804F-C642361EE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229138" cy="4953000"/>
          </a:xfrm>
        </p:spPr>
        <p:txBody>
          <a:bodyPr>
            <a:noAutofit/>
          </a:bodyPr>
          <a:lstStyle/>
          <a:p>
            <a:r>
              <a:rPr lang="en-ID" sz="2133" dirty="0" err="1"/>
              <a:t>Ini</a:t>
            </a:r>
            <a:r>
              <a:rPr lang="en-ID" sz="2133" dirty="0"/>
              <a:t> </a:t>
            </a:r>
            <a:r>
              <a:rPr lang="en-ID" sz="2133" dirty="0" err="1"/>
              <a:t>adalah</a:t>
            </a:r>
            <a:r>
              <a:rPr lang="en-ID" sz="2133" dirty="0"/>
              <a:t> </a:t>
            </a:r>
            <a:r>
              <a:rPr lang="en-ID" sz="2133" dirty="0" err="1"/>
              <a:t>variabel</a:t>
            </a:r>
            <a:r>
              <a:rPr lang="en-ID" sz="2133" dirty="0"/>
              <a:t> yang </a:t>
            </a:r>
            <a:r>
              <a:rPr lang="en-ID" sz="2133" dirty="0" err="1"/>
              <a:t>menggambarkan</a:t>
            </a:r>
            <a:r>
              <a:rPr lang="en-ID" sz="2133" dirty="0"/>
              <a:t> '</a:t>
            </a:r>
            <a:r>
              <a:rPr lang="en-ID" sz="2133" dirty="0" err="1"/>
              <a:t>karakteristik</a:t>
            </a:r>
            <a:r>
              <a:rPr lang="en-ID" sz="2133" dirty="0"/>
              <a:t>' </a:t>
            </a:r>
            <a:r>
              <a:rPr lang="en-ID" sz="2133" dirty="0" err="1"/>
              <a:t>dari</a:t>
            </a:r>
            <a:r>
              <a:rPr lang="en-ID" sz="2133" dirty="0"/>
              <a:t> unit data, dan </a:t>
            </a:r>
            <a:r>
              <a:rPr lang="en-ID" sz="2133" dirty="0" err="1"/>
              <a:t>dipilih</a:t>
            </a:r>
            <a:r>
              <a:rPr lang="en-ID" sz="2133" dirty="0"/>
              <a:t> </a:t>
            </a:r>
            <a:r>
              <a:rPr lang="en-ID" sz="2133" dirty="0" err="1"/>
              <a:t>dari</a:t>
            </a:r>
            <a:r>
              <a:rPr lang="en-ID" sz="2133" dirty="0"/>
              <a:t> </a:t>
            </a:r>
            <a:r>
              <a:rPr lang="en-ID" sz="2133" dirty="0" err="1"/>
              <a:t>sekelompok</a:t>
            </a:r>
            <a:r>
              <a:rPr lang="en-ID" sz="2133" dirty="0"/>
              <a:t> </a:t>
            </a:r>
            <a:r>
              <a:rPr lang="en-ID" sz="2133" dirty="0" err="1"/>
              <a:t>kategori</a:t>
            </a:r>
            <a:r>
              <a:rPr lang="en-ID" sz="2133" dirty="0"/>
              <a:t>. </a:t>
            </a:r>
            <a:r>
              <a:rPr lang="en-ID" sz="2133" dirty="0" err="1"/>
              <a:t>Variabel</a:t>
            </a:r>
            <a:r>
              <a:rPr lang="en-ID" sz="2133" dirty="0"/>
              <a:t> </a:t>
            </a:r>
            <a:r>
              <a:rPr lang="en-ID" sz="2133" dirty="0" err="1"/>
              <a:t>kategori</a:t>
            </a:r>
            <a:r>
              <a:rPr lang="en-ID" sz="2133" dirty="0"/>
              <a:t> </a:t>
            </a:r>
            <a:r>
              <a:rPr lang="en-ID" sz="2133" dirty="0" err="1"/>
              <a:t>dapat</a:t>
            </a:r>
            <a:r>
              <a:rPr lang="en-ID" sz="2133" dirty="0"/>
              <a:t> </a:t>
            </a:r>
            <a:r>
              <a:rPr lang="en-ID" sz="2133" dirty="0" err="1"/>
              <a:t>memiliki</a:t>
            </a:r>
            <a:r>
              <a:rPr lang="en-ID" sz="2133" dirty="0"/>
              <a:t> </a:t>
            </a:r>
            <a:r>
              <a:rPr lang="en-ID" sz="2133" dirty="0" err="1"/>
              <a:t>tipe</a:t>
            </a:r>
            <a:r>
              <a:rPr lang="en-ID" sz="2133" dirty="0"/>
              <a:t> "</a:t>
            </a:r>
            <a:r>
              <a:rPr lang="en-ID" sz="2133" dirty="0" err="1"/>
              <a:t>objek</a:t>
            </a:r>
            <a:r>
              <a:rPr lang="en-ID" sz="2133" dirty="0"/>
              <a:t>" </a:t>
            </a:r>
            <a:r>
              <a:rPr lang="en-ID" sz="2133" dirty="0" err="1"/>
              <a:t>atau</a:t>
            </a:r>
            <a:r>
              <a:rPr lang="en-ID" sz="2133" dirty="0"/>
              <a:t> "int64". Cara yang </a:t>
            </a:r>
            <a:r>
              <a:rPr lang="en-ID" sz="2133" dirty="0" err="1"/>
              <a:t>baik</a:t>
            </a:r>
            <a:r>
              <a:rPr lang="en-ID" sz="2133" dirty="0"/>
              <a:t> </a:t>
            </a:r>
            <a:r>
              <a:rPr lang="en-ID" sz="2133" dirty="0" err="1"/>
              <a:t>untuk</a:t>
            </a:r>
            <a:r>
              <a:rPr lang="en-ID" sz="2133" dirty="0"/>
              <a:t> </a:t>
            </a:r>
            <a:r>
              <a:rPr lang="en-ID" sz="2133" dirty="0" err="1"/>
              <a:t>memvisualisasikan</a:t>
            </a:r>
            <a:r>
              <a:rPr lang="en-ID" sz="2133" dirty="0"/>
              <a:t> </a:t>
            </a:r>
            <a:r>
              <a:rPr lang="en-ID" sz="2133" dirty="0" err="1"/>
              <a:t>variabel</a:t>
            </a:r>
            <a:r>
              <a:rPr lang="en-ID" sz="2133" dirty="0"/>
              <a:t> </a:t>
            </a:r>
            <a:r>
              <a:rPr lang="en-ID" sz="2133" dirty="0" err="1"/>
              <a:t>kategori</a:t>
            </a:r>
            <a:r>
              <a:rPr lang="en-ID" sz="2133" dirty="0"/>
              <a:t> </a:t>
            </a:r>
            <a:r>
              <a:rPr lang="en-ID" sz="2133" dirty="0" err="1"/>
              <a:t>adalah</a:t>
            </a:r>
            <a:r>
              <a:rPr lang="en-ID" sz="2133" dirty="0"/>
              <a:t> </a:t>
            </a:r>
            <a:r>
              <a:rPr lang="en-ID" sz="2133" dirty="0" err="1"/>
              <a:t>dengan</a:t>
            </a:r>
            <a:r>
              <a:rPr lang="en-ID" sz="2133" dirty="0"/>
              <a:t> </a:t>
            </a:r>
            <a:r>
              <a:rPr lang="en-ID" sz="2133" dirty="0" err="1"/>
              <a:t>menggunakan</a:t>
            </a:r>
            <a:r>
              <a:rPr lang="en-ID" sz="2133" dirty="0"/>
              <a:t> boxplot. </a:t>
            </a:r>
          </a:p>
          <a:p>
            <a:r>
              <a:rPr lang="en-ID" sz="2133" dirty="0"/>
              <a:t>Boxplot </a:t>
            </a:r>
            <a:r>
              <a:rPr lang="en-ID" sz="2133" dirty="0" err="1"/>
              <a:t>menggambarkan</a:t>
            </a:r>
            <a:r>
              <a:rPr lang="en-ID" sz="2133" dirty="0"/>
              <a:t> variable </a:t>
            </a:r>
            <a:r>
              <a:rPr lang="en-ID" sz="2133" dirty="0" err="1"/>
              <a:t>variable</a:t>
            </a:r>
            <a:r>
              <a:rPr lang="en-ID" sz="2133" dirty="0"/>
              <a:t> statistic </a:t>
            </a:r>
            <a:r>
              <a:rPr lang="en-ID" sz="2133" dirty="0" err="1"/>
              <a:t>seperti</a:t>
            </a:r>
            <a:r>
              <a:rPr lang="en-ID" sz="2133" dirty="0"/>
              <a:t> </a:t>
            </a:r>
            <a:r>
              <a:rPr lang="en-ID" sz="2133" dirty="0" err="1"/>
              <a:t>quartil</a:t>
            </a:r>
            <a:r>
              <a:rPr lang="en-ID" sz="2133" dirty="0"/>
              <a:t> 1, median / </a:t>
            </a:r>
            <a:r>
              <a:rPr lang="en-ID" sz="2133" dirty="0" err="1"/>
              <a:t>quartil</a:t>
            </a:r>
            <a:r>
              <a:rPr lang="en-ID" sz="2133" dirty="0"/>
              <a:t> 2, </a:t>
            </a:r>
            <a:r>
              <a:rPr lang="en-ID" sz="2133" dirty="0" err="1"/>
              <a:t>quartil</a:t>
            </a:r>
            <a:r>
              <a:rPr lang="en-ID" sz="2133" dirty="0"/>
              <a:t> 3, </a:t>
            </a:r>
            <a:r>
              <a:rPr lang="en-ID" sz="2133" dirty="0" err="1"/>
              <a:t>nilai</a:t>
            </a:r>
            <a:r>
              <a:rPr lang="en-ID" sz="2133" dirty="0"/>
              <a:t> </a:t>
            </a:r>
            <a:r>
              <a:rPr lang="en-ID" sz="2133" dirty="0" err="1"/>
              <a:t>maksimum</a:t>
            </a:r>
            <a:r>
              <a:rPr lang="en-ID" sz="2133" dirty="0"/>
              <a:t>, </a:t>
            </a:r>
            <a:r>
              <a:rPr lang="en-ID" sz="2133" dirty="0" err="1"/>
              <a:t>nilai</a:t>
            </a:r>
            <a:r>
              <a:rPr lang="en-ID" sz="2133" dirty="0"/>
              <a:t> minimum, dan outlier.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50F0DB-D40E-4BDD-BC40-6CF5ECB5544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0" y="1727159"/>
            <a:ext cx="5216231" cy="35131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0823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7408" y="1412776"/>
            <a:ext cx="7899548" cy="535846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6"/>
          <p:cNvSpPr/>
          <p:nvPr/>
        </p:nvSpPr>
        <p:spPr>
          <a:xfrm>
            <a:off x="3575720" y="1834583"/>
            <a:ext cx="1053949" cy="3997166"/>
          </a:xfrm>
          <a:prstGeom prst="rect">
            <a:avLst/>
          </a:prstGeom>
          <a:noFill/>
          <a:ln w="284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2" tIns="60915" rIns="121862" bIns="6091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sz="1866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26"/>
          <p:cNvPicPr preferRelativeResize="0"/>
          <p:nvPr/>
        </p:nvPicPr>
        <p:blipFill rotWithShape="1">
          <a:blip r:embed="rId3">
            <a:alphaModFix/>
          </a:blip>
          <a:srcRect l="34116" t="17323" r="50239" b="22900"/>
          <a:stretch/>
        </p:blipFill>
        <p:spPr>
          <a:xfrm>
            <a:off x="8956850" y="761765"/>
            <a:ext cx="2118128" cy="5605318"/>
          </a:xfrm>
          <a:prstGeom prst="rect">
            <a:avLst/>
          </a:prstGeom>
          <a:noFill/>
          <a:ln w="28425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</p:pic>
      <p:cxnSp>
        <p:nvCxnSpPr>
          <p:cNvPr id="155" name="Google Shape;155;p26"/>
          <p:cNvCxnSpPr/>
          <p:nvPr/>
        </p:nvCxnSpPr>
        <p:spPr>
          <a:xfrm rot="10800000" flipH="1">
            <a:off x="4684618" y="748968"/>
            <a:ext cx="4257486" cy="1079267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" name="Google Shape;156;p26"/>
          <p:cNvCxnSpPr/>
          <p:nvPr/>
        </p:nvCxnSpPr>
        <p:spPr>
          <a:xfrm>
            <a:off x="4640183" y="5831733"/>
            <a:ext cx="4323066" cy="531036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Next: Data Preparation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94294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Tujuan Pembelajaran</a:t>
            </a:r>
            <a:endParaRPr lang="id-ID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/>
              <a:t>Mahasiswa mampu memahami </a:t>
            </a:r>
            <a:r>
              <a:rPr lang="id-ID" smtClean="0"/>
              <a:t>mengenai </a:t>
            </a:r>
            <a:r>
              <a:rPr lang="id-ID"/>
              <a:t>konsep dan teknik pengambilan </a:t>
            </a:r>
            <a:r>
              <a:rPr lang="id-ID" smtClean="0"/>
              <a:t>dan</a:t>
            </a:r>
            <a:r>
              <a:rPr lang="en-ID" smtClean="0"/>
              <a:t> pemahaman</a:t>
            </a:r>
            <a:r>
              <a:rPr lang="id-ID" smtClean="0"/>
              <a:t> </a:t>
            </a:r>
            <a:r>
              <a:rPr lang="id-ID"/>
              <a:t>data (data gathering and understanding</a:t>
            </a:r>
            <a:r>
              <a:rPr lang="id-ID" smtClean="0"/>
              <a:t>)</a:t>
            </a:r>
            <a:endParaRPr lang="en-ID" smtClean="0"/>
          </a:p>
          <a:p>
            <a:r>
              <a:rPr lang="en-ID" smtClean="0"/>
              <a:t>Mahasiswa mampu memahami berbagai bentuk visualisasi data.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080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400" y="1295400"/>
            <a:ext cx="10945216" cy="535305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Jiawei</a:t>
            </a:r>
            <a:r>
              <a:rPr lang="en-US" sz="2400" dirty="0"/>
              <a:t> Han</a:t>
            </a:r>
            <a:r>
              <a:rPr lang="id-ID" sz="2400" dirty="0"/>
              <a:t> </a:t>
            </a:r>
            <a:r>
              <a:rPr lang="id-ID" sz="2400" dirty="0" err="1"/>
              <a:t>and</a:t>
            </a:r>
            <a:r>
              <a:rPr lang="id-ID" sz="2400" dirty="0"/>
              <a:t> </a:t>
            </a:r>
            <a:r>
              <a:rPr lang="id-ID" sz="2400" dirty="0" err="1"/>
              <a:t>Micheline</a:t>
            </a:r>
            <a:r>
              <a:rPr lang="id-ID" sz="2400" dirty="0"/>
              <a:t> </a:t>
            </a:r>
            <a:r>
              <a:rPr lang="id-ID" sz="2400" dirty="0" err="1"/>
              <a:t>Kamber</a:t>
            </a:r>
            <a:r>
              <a:rPr lang="id-ID" sz="2400" dirty="0"/>
              <a:t>, </a:t>
            </a:r>
            <a:r>
              <a:rPr lang="en-US" sz="2400" dirty="0">
                <a:solidFill>
                  <a:srgbClr val="C00000"/>
                </a:solidFill>
              </a:rPr>
              <a:t>Data Mining:</a:t>
            </a:r>
            <a:r>
              <a:rPr lang="id-ID" sz="2400" dirty="0">
                <a:solidFill>
                  <a:srgbClr val="C00000"/>
                </a:solidFill>
              </a:rPr>
              <a:t> </a:t>
            </a:r>
            <a:r>
              <a:rPr lang="en-US" sz="2400" dirty="0">
                <a:solidFill>
                  <a:srgbClr val="C00000"/>
                </a:solidFill>
              </a:rPr>
              <a:t>Concepts and Techniques</a:t>
            </a:r>
            <a:r>
              <a:rPr lang="id-ID" sz="2400" dirty="0">
                <a:solidFill>
                  <a:srgbClr val="C00000"/>
                </a:solidFill>
              </a:rPr>
              <a:t> </a:t>
            </a:r>
            <a:r>
              <a:rPr lang="en-US" sz="2400" dirty="0">
                <a:solidFill>
                  <a:srgbClr val="C00000"/>
                </a:solidFill>
              </a:rPr>
              <a:t>Third Edition</a:t>
            </a:r>
            <a:r>
              <a:rPr lang="id-ID" sz="2400" dirty="0"/>
              <a:t>, </a:t>
            </a:r>
            <a:r>
              <a:rPr lang="id-ID" sz="2400" i="1" dirty="0" err="1"/>
              <a:t>Elsevier</a:t>
            </a:r>
            <a:r>
              <a:rPr lang="id-ID" sz="2400" dirty="0"/>
              <a:t>, 20</a:t>
            </a:r>
            <a:r>
              <a:rPr lang="en-US" sz="2400" dirty="0"/>
              <a:t>12</a:t>
            </a:r>
            <a:endParaRPr lang="id-ID" sz="2400" dirty="0"/>
          </a:p>
          <a:p>
            <a:pPr marL="457200" indent="-457200">
              <a:buFont typeface="+mj-lt"/>
              <a:buAutoNum type="arabicPeriod"/>
            </a:pPr>
            <a:r>
              <a:rPr lang="de-DE" sz="2400" dirty="0"/>
              <a:t>Ian H. Witten, Frank Eibe, Mark A. Hall</a:t>
            </a:r>
            <a:r>
              <a:rPr lang="id-ID" sz="2400" dirty="0"/>
              <a:t>, </a:t>
            </a:r>
            <a:r>
              <a:rPr lang="en-US" sz="2400" dirty="0">
                <a:solidFill>
                  <a:srgbClr val="C00000"/>
                </a:solidFill>
              </a:rPr>
              <a:t>Data mining: </a:t>
            </a:r>
            <a:r>
              <a:rPr lang="id-ID" sz="2400" dirty="0">
                <a:solidFill>
                  <a:srgbClr val="C00000"/>
                </a:solidFill>
              </a:rPr>
              <a:t>P</a:t>
            </a:r>
            <a:r>
              <a:rPr lang="en-US" sz="2400" dirty="0" err="1">
                <a:solidFill>
                  <a:srgbClr val="C00000"/>
                </a:solidFill>
              </a:rPr>
              <a:t>ractical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id-ID" sz="2400" dirty="0">
                <a:solidFill>
                  <a:srgbClr val="C00000"/>
                </a:solidFill>
              </a:rPr>
              <a:t>M</a:t>
            </a:r>
            <a:r>
              <a:rPr lang="en-US" sz="2400" dirty="0" err="1">
                <a:solidFill>
                  <a:srgbClr val="C00000"/>
                </a:solidFill>
              </a:rPr>
              <a:t>achine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id-ID" sz="2400" dirty="0">
                <a:solidFill>
                  <a:srgbClr val="C00000"/>
                </a:solidFill>
              </a:rPr>
              <a:t>L</a:t>
            </a:r>
            <a:r>
              <a:rPr lang="en-US" sz="2400" dirty="0">
                <a:solidFill>
                  <a:srgbClr val="C00000"/>
                </a:solidFill>
              </a:rPr>
              <a:t>earning </a:t>
            </a:r>
            <a:r>
              <a:rPr lang="id-ID" sz="2400" dirty="0">
                <a:solidFill>
                  <a:srgbClr val="C00000"/>
                </a:solidFill>
              </a:rPr>
              <a:t>T</a:t>
            </a:r>
            <a:r>
              <a:rPr lang="en-US" sz="2400" dirty="0" err="1">
                <a:solidFill>
                  <a:srgbClr val="C00000"/>
                </a:solidFill>
              </a:rPr>
              <a:t>ools</a:t>
            </a:r>
            <a:r>
              <a:rPr lang="en-US" sz="2400" dirty="0">
                <a:solidFill>
                  <a:srgbClr val="C00000"/>
                </a:solidFill>
              </a:rPr>
              <a:t> and </a:t>
            </a:r>
            <a:r>
              <a:rPr lang="id-ID" sz="2400" dirty="0">
                <a:solidFill>
                  <a:srgbClr val="C00000"/>
                </a:solidFill>
              </a:rPr>
              <a:t>T</a:t>
            </a:r>
            <a:r>
              <a:rPr lang="en-US" sz="2400" dirty="0" err="1">
                <a:solidFill>
                  <a:srgbClr val="C00000"/>
                </a:solidFill>
              </a:rPr>
              <a:t>echniques</a:t>
            </a:r>
            <a:r>
              <a:rPr lang="id-ID" sz="2400" dirty="0">
                <a:solidFill>
                  <a:srgbClr val="C00000"/>
                </a:solidFill>
              </a:rPr>
              <a:t> </a:t>
            </a:r>
            <a:r>
              <a:rPr lang="en-US" sz="2400" dirty="0">
                <a:solidFill>
                  <a:srgbClr val="C00000"/>
                </a:solidFill>
              </a:rPr>
              <a:t>3rd </a:t>
            </a:r>
            <a:r>
              <a:rPr lang="id-ID" sz="2400" dirty="0">
                <a:solidFill>
                  <a:srgbClr val="C00000"/>
                </a:solidFill>
              </a:rPr>
              <a:t>E</a:t>
            </a:r>
            <a:r>
              <a:rPr lang="en-US" sz="2400" dirty="0">
                <a:solidFill>
                  <a:srgbClr val="C00000"/>
                </a:solidFill>
              </a:rPr>
              <a:t>d</a:t>
            </a:r>
            <a:r>
              <a:rPr lang="id-ID" sz="2400" dirty="0" err="1">
                <a:solidFill>
                  <a:srgbClr val="C00000"/>
                </a:solidFill>
              </a:rPr>
              <a:t>ition</a:t>
            </a:r>
            <a:r>
              <a:rPr lang="id-ID" sz="2400" dirty="0"/>
              <a:t>, </a:t>
            </a:r>
            <a:r>
              <a:rPr lang="id-ID" sz="2400" i="1" dirty="0" err="1"/>
              <a:t>Elsevier</a:t>
            </a:r>
            <a:r>
              <a:rPr lang="id-ID" sz="2400" dirty="0"/>
              <a:t>, 2011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Markus Hofmann and Ralf </a:t>
            </a:r>
            <a:r>
              <a:rPr lang="en-US" sz="2400" dirty="0" err="1"/>
              <a:t>Klinkenberg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C00000"/>
                </a:solidFill>
              </a:rPr>
              <a:t>RapidMiner</a:t>
            </a:r>
            <a:r>
              <a:rPr lang="en-US" sz="2400" dirty="0">
                <a:solidFill>
                  <a:srgbClr val="C00000"/>
                </a:solidFill>
              </a:rPr>
              <a:t>: Data Mining Use Cases and Business Analytics Applications</a:t>
            </a:r>
            <a:r>
              <a:rPr lang="en-US" sz="2400" dirty="0"/>
              <a:t>, </a:t>
            </a:r>
            <a:r>
              <a:rPr lang="en-US" sz="2400" i="1" dirty="0"/>
              <a:t>CRC Press Taylor &amp; Francis Group</a:t>
            </a:r>
            <a:r>
              <a:rPr lang="en-US" sz="2400" dirty="0"/>
              <a:t>, 2014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Daniel T. Larose</a:t>
            </a:r>
            <a:r>
              <a:rPr lang="id-ID" sz="2400" dirty="0"/>
              <a:t>, </a:t>
            </a:r>
            <a:r>
              <a:rPr lang="en-US" sz="2400" dirty="0">
                <a:solidFill>
                  <a:srgbClr val="C00000"/>
                </a:solidFill>
              </a:rPr>
              <a:t>Discovering </a:t>
            </a:r>
            <a:r>
              <a:rPr lang="id-ID" sz="2400" dirty="0">
                <a:solidFill>
                  <a:srgbClr val="C00000"/>
                </a:solidFill>
              </a:rPr>
              <a:t>K</a:t>
            </a:r>
            <a:r>
              <a:rPr lang="en-US" sz="2400" dirty="0" err="1">
                <a:solidFill>
                  <a:srgbClr val="C00000"/>
                </a:solidFill>
              </a:rPr>
              <a:t>nowledge</a:t>
            </a:r>
            <a:r>
              <a:rPr lang="en-US" sz="2400" dirty="0">
                <a:solidFill>
                  <a:srgbClr val="C00000"/>
                </a:solidFill>
              </a:rPr>
              <a:t> in </a:t>
            </a:r>
            <a:r>
              <a:rPr lang="id-ID" sz="2400" dirty="0">
                <a:solidFill>
                  <a:srgbClr val="C00000"/>
                </a:solidFill>
              </a:rPr>
              <a:t>D</a:t>
            </a:r>
            <a:r>
              <a:rPr lang="en-US" sz="2400" dirty="0" err="1">
                <a:solidFill>
                  <a:srgbClr val="C00000"/>
                </a:solidFill>
              </a:rPr>
              <a:t>ata</a:t>
            </a:r>
            <a:r>
              <a:rPr lang="en-US" sz="2400" dirty="0">
                <a:solidFill>
                  <a:srgbClr val="C00000"/>
                </a:solidFill>
              </a:rPr>
              <a:t>: an </a:t>
            </a:r>
            <a:r>
              <a:rPr lang="id-ID" sz="2400" dirty="0">
                <a:solidFill>
                  <a:srgbClr val="C00000"/>
                </a:solidFill>
              </a:rPr>
              <a:t>I</a:t>
            </a:r>
            <a:r>
              <a:rPr lang="en-US" sz="2400" dirty="0" err="1">
                <a:solidFill>
                  <a:srgbClr val="C00000"/>
                </a:solidFill>
              </a:rPr>
              <a:t>ntroduction</a:t>
            </a:r>
            <a:r>
              <a:rPr lang="en-US" sz="2400" dirty="0">
                <a:solidFill>
                  <a:srgbClr val="C00000"/>
                </a:solidFill>
              </a:rPr>
              <a:t> to </a:t>
            </a:r>
            <a:r>
              <a:rPr lang="id-ID" sz="2400" dirty="0">
                <a:solidFill>
                  <a:srgbClr val="C00000"/>
                </a:solidFill>
              </a:rPr>
              <a:t>D</a:t>
            </a:r>
            <a:r>
              <a:rPr lang="en-US" sz="2400" dirty="0" err="1">
                <a:solidFill>
                  <a:srgbClr val="C00000"/>
                </a:solidFill>
              </a:rPr>
              <a:t>ata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id-ID" sz="2400" dirty="0">
                <a:solidFill>
                  <a:srgbClr val="C00000"/>
                </a:solidFill>
              </a:rPr>
              <a:t>M</a:t>
            </a:r>
            <a:r>
              <a:rPr lang="en-US" sz="2400" dirty="0" err="1">
                <a:solidFill>
                  <a:srgbClr val="C00000"/>
                </a:solidFill>
              </a:rPr>
              <a:t>ining</a:t>
            </a:r>
            <a:r>
              <a:rPr lang="id-ID" sz="2400" dirty="0"/>
              <a:t>, </a:t>
            </a:r>
            <a:r>
              <a:rPr lang="id-ID" sz="2400" i="1" dirty="0"/>
              <a:t>John </a:t>
            </a:r>
            <a:r>
              <a:rPr lang="id-ID" sz="2400" i="1" dirty="0" err="1"/>
              <a:t>Wiley</a:t>
            </a:r>
            <a:r>
              <a:rPr lang="id-ID" sz="2400" i="1" dirty="0"/>
              <a:t> &amp; Sons</a:t>
            </a:r>
            <a:r>
              <a:rPr lang="id-ID" sz="2400" dirty="0"/>
              <a:t>, 2005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Ethem</a:t>
            </a:r>
            <a:r>
              <a:rPr lang="en-US" sz="2400" dirty="0"/>
              <a:t> </a:t>
            </a:r>
            <a:r>
              <a:rPr lang="en-US" sz="2400" dirty="0" err="1"/>
              <a:t>Alpaydin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C00000"/>
                </a:solidFill>
              </a:rPr>
              <a:t>Introduction to Machine Learning</a:t>
            </a:r>
            <a:r>
              <a:rPr lang="en-US" sz="2400" dirty="0"/>
              <a:t>, 3rd ed., </a:t>
            </a:r>
            <a:r>
              <a:rPr lang="en-US" sz="2400" i="1" dirty="0"/>
              <a:t>MIT Press</a:t>
            </a:r>
            <a:r>
              <a:rPr lang="en-US" sz="2400" dirty="0"/>
              <a:t>, 2014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400" smtClean="0"/>
              <a:t>Materi “Thematic Academy: AI dan DS untuk Dosen dan Instruktur”, 2021.</a:t>
            </a:r>
            <a:endParaRPr lang="id-ID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C546E0E4-908A-4724-B308-E4F6AE4FA0D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dirty="0" smtClean="0"/>
              <a:t>Referensi</a:t>
            </a:r>
            <a:endParaRPr lang="id-ID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024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Kesimpulan</a:t>
            </a:r>
            <a:endParaRPr lang="id-ID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51384" y="5046857"/>
            <a:ext cx="10363200" cy="953650"/>
          </a:xfrm>
        </p:spPr>
        <p:txBody>
          <a:bodyPr/>
          <a:lstStyle/>
          <a:p>
            <a:pPr algn="ctr"/>
            <a:r>
              <a:rPr lang="id-ID" sz="6000" dirty="0" smtClean="0"/>
              <a:t>SELESAI</a:t>
            </a:r>
            <a:endParaRPr lang="id-ID" sz="6000" dirty="0"/>
          </a:p>
        </p:txBody>
      </p:sp>
      <p:grpSp>
        <p:nvGrpSpPr>
          <p:cNvPr id="9" name="Group 8"/>
          <p:cNvGrpSpPr/>
          <p:nvPr/>
        </p:nvGrpSpPr>
        <p:grpSpPr>
          <a:xfrm>
            <a:off x="3719736" y="1689238"/>
            <a:ext cx="3960440" cy="3241812"/>
            <a:chOff x="3719736" y="1689238"/>
            <a:chExt cx="3960440" cy="324181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19736" y="1689238"/>
              <a:ext cx="3960440" cy="324181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03912" y="1916832"/>
              <a:ext cx="720080" cy="7200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801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Outline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Pemahaman </a:t>
            </a:r>
            <a:r>
              <a:rPr lang="en-ID"/>
              <a:t>data (</a:t>
            </a:r>
            <a:r>
              <a:rPr lang="en-ID" i="1"/>
              <a:t>data understanding</a:t>
            </a:r>
            <a:r>
              <a:rPr lang="en-ID"/>
              <a:t>)?</a:t>
            </a:r>
          </a:p>
          <a:p>
            <a:r>
              <a:rPr lang="en-ID" smtClean="0"/>
              <a:t>Sumber</a:t>
            </a:r>
            <a:r>
              <a:rPr lang="en-ID"/>
              <a:t>, susunan, tipe, dan model data</a:t>
            </a:r>
          </a:p>
          <a:p>
            <a:r>
              <a:rPr lang="en-ID" smtClean="0"/>
              <a:t>Pengambilan </a:t>
            </a:r>
            <a:r>
              <a:rPr lang="en-ID"/>
              <a:t>data</a:t>
            </a:r>
          </a:p>
          <a:p>
            <a:r>
              <a:rPr lang="en-ID" smtClean="0"/>
              <a:t>Statistik deskriptif data</a:t>
            </a:r>
          </a:p>
          <a:p>
            <a:r>
              <a:rPr lang="en-ID" smtClean="0"/>
              <a:t>Visualisasi data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1895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Pemahaman Data (Data Understanding)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6494512" cy="4953000"/>
          </a:xfrm>
        </p:spPr>
        <p:txBody>
          <a:bodyPr/>
          <a:lstStyle/>
          <a:p>
            <a:r>
              <a:rPr lang="en-ID"/>
              <a:t>Dilakukan setelah problem </a:t>
            </a:r>
            <a:r>
              <a:rPr lang="en-ID" smtClean="0"/>
              <a:t>bisnis terdefinisikan </a:t>
            </a:r>
            <a:r>
              <a:rPr lang="en-ID"/>
              <a:t>sebagai hasil </a:t>
            </a:r>
            <a:r>
              <a:rPr lang="en-ID" smtClean="0"/>
              <a:t>tahapan </a:t>
            </a:r>
            <a:r>
              <a:rPr lang="en-ID" i="1" smtClean="0"/>
              <a:t>business </a:t>
            </a:r>
            <a:r>
              <a:rPr lang="en-ID" i="1"/>
              <a:t>understanding</a:t>
            </a:r>
            <a:r>
              <a:rPr lang="en-ID"/>
              <a:t>.</a:t>
            </a:r>
          </a:p>
          <a:p>
            <a:r>
              <a:rPr lang="en-ID" b="1" smtClean="0">
                <a:solidFill>
                  <a:srgbClr val="FF0000"/>
                </a:solidFill>
              </a:rPr>
              <a:t>Tujuan</a:t>
            </a:r>
            <a:r>
              <a:rPr lang="en-ID"/>
              <a:t>: mendapatkan </a:t>
            </a:r>
            <a:r>
              <a:rPr lang="en-ID" smtClean="0"/>
              <a:t>gambaran utuh </a:t>
            </a:r>
            <a:r>
              <a:rPr lang="en-ID"/>
              <a:t>atas data.</a:t>
            </a:r>
          </a:p>
          <a:p>
            <a:r>
              <a:rPr lang="en-ID" smtClean="0"/>
              <a:t>Dilanjutkan </a:t>
            </a:r>
            <a:r>
              <a:rPr lang="en-ID"/>
              <a:t>ke persiapan data (</a:t>
            </a:r>
            <a:r>
              <a:rPr lang="en-ID" smtClean="0"/>
              <a:t>data preparation</a:t>
            </a:r>
            <a:r>
              <a:rPr lang="en-ID"/>
              <a:t>), jika pemahaman </a:t>
            </a:r>
            <a:r>
              <a:rPr lang="en-ID" smtClean="0"/>
              <a:t>awal data </a:t>
            </a:r>
            <a:r>
              <a:rPr lang="en-ID"/>
              <a:t>cukup atau kembali ke </a:t>
            </a:r>
            <a:r>
              <a:rPr lang="en-ID" smtClean="0"/>
              <a:t>business understanding </a:t>
            </a:r>
            <a:r>
              <a:rPr lang="en-ID"/>
              <a:t>jika </a:t>
            </a:r>
            <a:r>
              <a:rPr lang="en-ID" smtClean="0"/>
              <a:t>definisi permasalahan </a:t>
            </a:r>
            <a:r>
              <a:rPr lang="en-ID"/>
              <a:t>bisnis harus direvisi</a:t>
            </a:r>
          </a:p>
        </p:txBody>
      </p:sp>
      <p:pic>
        <p:nvPicPr>
          <p:cNvPr id="14338" name="Picture 2" descr="CRISP D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924" y="1484784"/>
            <a:ext cx="5434076" cy="444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ight Arrow 4"/>
          <p:cNvSpPr/>
          <p:nvPr/>
        </p:nvSpPr>
        <p:spPr>
          <a:xfrm rot="10800000">
            <a:off x="10849496" y="2204864"/>
            <a:ext cx="936104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5011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Mengapa Data Perlu “Dipahami” ?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smtClean="0">
                <a:solidFill>
                  <a:srgbClr val="FF0000"/>
                </a:solidFill>
              </a:rPr>
              <a:t>Data</a:t>
            </a:r>
            <a:r>
              <a:rPr lang="en-ID" smtClean="0"/>
              <a:t> = bahan baku / bahan mentah, tidak dapat langsung digunakan, perlu diolah.</a:t>
            </a:r>
          </a:p>
          <a:p>
            <a:r>
              <a:rPr lang="en-ID"/>
              <a:t>Data dari masing-masing sumber belum tentu dapat langsung dipakai </a:t>
            </a:r>
            <a:r>
              <a:rPr lang="en-ID" smtClean="0"/>
              <a:t>karena:</a:t>
            </a:r>
          </a:p>
          <a:p>
            <a:pPr lvl="1"/>
            <a:r>
              <a:rPr lang="en-ID" smtClean="0"/>
              <a:t>maksud </a:t>
            </a:r>
            <a:r>
              <a:rPr lang="en-ID"/>
              <a:t>dan tujuan data </a:t>
            </a:r>
            <a:r>
              <a:rPr lang="en-ID" smtClean="0"/>
              <a:t>berbeda-beda</a:t>
            </a:r>
          </a:p>
          <a:p>
            <a:pPr lvl="1"/>
            <a:r>
              <a:rPr lang="en-ID" smtClean="0"/>
              <a:t>keadaan </a:t>
            </a:r>
            <a:r>
              <a:rPr lang="en-ID"/>
              <a:t>asal terpisah-pisah atau justru terintegrasi secara </a:t>
            </a:r>
            <a:r>
              <a:rPr lang="en-ID" smtClean="0"/>
              <a:t>ketat.</a:t>
            </a:r>
          </a:p>
          <a:p>
            <a:pPr lvl="1"/>
            <a:r>
              <a:rPr lang="en-ID" smtClean="0"/>
              <a:t>tingkat </a:t>
            </a:r>
            <a:r>
              <a:rPr lang="en-ID"/>
              <a:t>kekayaan (richness) </a:t>
            </a:r>
            <a:r>
              <a:rPr lang="en-ID" smtClean="0"/>
              <a:t>berbeda-beda</a:t>
            </a:r>
          </a:p>
          <a:p>
            <a:pPr lvl="1"/>
            <a:r>
              <a:rPr lang="en-ID" smtClean="0"/>
              <a:t>tingkat </a:t>
            </a:r>
            <a:r>
              <a:rPr lang="en-ID"/>
              <a:t>keandalan (reliability) </a:t>
            </a:r>
            <a:r>
              <a:rPr lang="en-ID" smtClean="0"/>
              <a:t>berbeda-beda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9451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Mengapa Data Perlu “Dipahami” ?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Data </a:t>
            </a:r>
            <a:r>
              <a:rPr lang="en-ID"/>
              <a:t>understanding memberikan gambaran awal </a:t>
            </a:r>
            <a:r>
              <a:rPr lang="en-ID" smtClean="0"/>
              <a:t>tentang:</a:t>
            </a:r>
          </a:p>
          <a:p>
            <a:pPr lvl="1"/>
            <a:r>
              <a:rPr lang="en-ID" smtClean="0"/>
              <a:t>kekuatan </a:t>
            </a:r>
            <a:r>
              <a:rPr lang="en-ID"/>
              <a:t>data</a:t>
            </a:r>
          </a:p>
          <a:p>
            <a:pPr lvl="1"/>
            <a:r>
              <a:rPr lang="en-ID" smtClean="0"/>
              <a:t>kekurangan </a:t>
            </a:r>
            <a:r>
              <a:rPr lang="en-ID"/>
              <a:t>dan batasan penggunaan data</a:t>
            </a:r>
          </a:p>
          <a:p>
            <a:pPr lvl="1"/>
            <a:r>
              <a:rPr lang="en-ID" smtClean="0"/>
              <a:t>tingkat </a:t>
            </a:r>
            <a:r>
              <a:rPr lang="en-ID"/>
              <a:t>kesesuaian data dengan masalah bisnis yang akan dipecahkan</a:t>
            </a:r>
          </a:p>
          <a:p>
            <a:pPr lvl="1"/>
            <a:r>
              <a:rPr lang="en-ID" smtClean="0"/>
              <a:t>ketersediaan </a:t>
            </a:r>
            <a:r>
              <a:rPr lang="en-ID"/>
              <a:t>data (terbuka/tertutup, biaya akses, dsb</a:t>
            </a:r>
            <a:r>
              <a:rPr lang="en-ID" smtClean="0"/>
              <a:t>.)</a:t>
            </a:r>
          </a:p>
          <a:p>
            <a:r>
              <a:rPr lang="en-ID" smtClean="0"/>
              <a:t>Tahap data understanding:</a:t>
            </a:r>
          </a:p>
          <a:p>
            <a:pPr lvl="1"/>
            <a:r>
              <a:rPr lang="en-ID"/>
              <a:t>Identifikasi "titik sentuh" data dengan proses bisnis</a:t>
            </a:r>
          </a:p>
          <a:p>
            <a:pPr lvl="1"/>
            <a:r>
              <a:rPr lang="en-ID"/>
              <a:t>Penentuan sumber utama data dan cara aksesnya</a:t>
            </a:r>
          </a:p>
          <a:p>
            <a:pPr lvl="1"/>
            <a:r>
              <a:rPr lang="en-ID"/>
              <a:t>Asesmen nilai tambah bisnis dari data</a:t>
            </a:r>
          </a:p>
          <a:p>
            <a:pPr lvl="1"/>
            <a:r>
              <a:rPr lang="en-ID"/>
              <a:t>Identifikasi sumber data tambahan untuk </a:t>
            </a:r>
            <a:r>
              <a:rPr lang="en-ID" smtClean="0"/>
              <a:t>perbaikan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7418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Sumber Data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Internal (Private)</a:t>
            </a:r>
          </a:p>
          <a:p>
            <a:pPr lvl="1"/>
            <a:r>
              <a:rPr lang="en-GB" smtClean="0"/>
              <a:t>File Spreadsheet (Excel</a:t>
            </a:r>
            <a:r>
              <a:rPr lang="en-GB"/>
              <a:t>, CSV, JSON, </a:t>
            </a:r>
            <a:r>
              <a:rPr lang="en-GB" smtClean="0"/>
              <a:t>dll.)</a:t>
            </a:r>
          </a:p>
          <a:p>
            <a:pPr lvl="1"/>
            <a:r>
              <a:rPr lang="en-ID" smtClean="0"/>
              <a:t>Database (MySQL, Oracle, dll)</a:t>
            </a:r>
          </a:p>
          <a:p>
            <a:pPr lvl="1"/>
            <a:r>
              <a:rPr lang="en-ID" smtClean="0"/>
              <a:t>File Text / Dokumen</a:t>
            </a:r>
          </a:p>
          <a:p>
            <a:pPr lvl="1"/>
            <a:r>
              <a:rPr lang="en-ID" smtClean="0"/>
              <a:t>Multimedia (Image, Video, dll)</a:t>
            </a:r>
            <a:endParaRPr lang="en-ID"/>
          </a:p>
          <a:p>
            <a:r>
              <a:rPr lang="en-ID" smtClean="0"/>
              <a:t>Eksternal (Public)</a:t>
            </a:r>
          </a:p>
          <a:p>
            <a:pPr lvl="1"/>
            <a:r>
              <a:rPr lang="en-ID" smtClean="0"/>
              <a:t>Open Data Repository</a:t>
            </a:r>
          </a:p>
          <a:p>
            <a:pPr lvl="1"/>
            <a:r>
              <a:rPr lang="en-ID" smtClean="0"/>
              <a:t>Public Web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2751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D" val="{311DCBD9-B615-41B9-BD23-CD3F1D99737E}"/>
  <p:tag name="GENSWF_ADVANCE_TIME" val="5"/>
  <p:tag name="TIMING" val="|5"/>
  <p:tag name="ISPRING_CUSTOM_TIMING_USED" val="1"/>
</p:tagLst>
</file>

<file path=ppt/theme/theme1.xml><?xml version="1.0" encoding="utf-8"?>
<a:theme xmlns:a="http://schemas.openxmlformats.org/drawingml/2006/main" name="powerpoint-template-apr7">
  <a:themeElements>
    <a:clrScheme name="Office Theme 1">
      <a:dk1>
        <a:srgbClr val="17347D"/>
      </a:dk1>
      <a:lt1>
        <a:srgbClr val="FFFFFF"/>
      </a:lt1>
      <a:dk2>
        <a:srgbClr val="3366CC"/>
      </a:dk2>
      <a:lt2>
        <a:srgbClr val="DDDDDD"/>
      </a:lt2>
      <a:accent1>
        <a:srgbClr val="77B7E7"/>
      </a:accent1>
      <a:accent2>
        <a:srgbClr val="FF9900"/>
      </a:accent2>
      <a:accent3>
        <a:srgbClr val="FFFFFF"/>
      </a:accent3>
      <a:accent4>
        <a:srgbClr val="122B6A"/>
      </a:accent4>
      <a:accent5>
        <a:srgbClr val="BDD8F1"/>
      </a:accent5>
      <a:accent6>
        <a:srgbClr val="E78A00"/>
      </a:accent6>
      <a:hlink>
        <a:srgbClr val="9999FF"/>
      </a:hlink>
      <a:folHlink>
        <a:srgbClr val="969696"/>
      </a:folHlink>
    </a:clrScheme>
    <a:fontScheme name="Office Them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17347D"/>
        </a:dk1>
        <a:lt1>
          <a:srgbClr val="FFFFFF"/>
        </a:lt1>
        <a:dk2>
          <a:srgbClr val="3366CC"/>
        </a:dk2>
        <a:lt2>
          <a:srgbClr val="DDDDDD"/>
        </a:lt2>
        <a:accent1>
          <a:srgbClr val="77B7E7"/>
        </a:accent1>
        <a:accent2>
          <a:srgbClr val="FF9900"/>
        </a:accent2>
        <a:accent3>
          <a:srgbClr val="FFFFFF"/>
        </a:accent3>
        <a:accent4>
          <a:srgbClr val="122B6A"/>
        </a:accent4>
        <a:accent5>
          <a:srgbClr val="BDD8F1"/>
        </a:accent5>
        <a:accent6>
          <a:srgbClr val="E78A00"/>
        </a:accent6>
        <a:hlink>
          <a:srgbClr val="99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1B525F"/>
        </a:dk1>
        <a:lt1>
          <a:srgbClr val="FFFFFF"/>
        </a:lt1>
        <a:dk2>
          <a:srgbClr val="339966"/>
        </a:dk2>
        <a:lt2>
          <a:srgbClr val="DDDDDD"/>
        </a:lt2>
        <a:accent1>
          <a:srgbClr val="C5BA6B"/>
        </a:accent1>
        <a:accent2>
          <a:srgbClr val="669900"/>
        </a:accent2>
        <a:accent3>
          <a:srgbClr val="FFFFFF"/>
        </a:accent3>
        <a:accent4>
          <a:srgbClr val="154550"/>
        </a:accent4>
        <a:accent5>
          <a:srgbClr val="DFD9BA"/>
        </a:accent5>
        <a:accent6>
          <a:srgbClr val="5C8A00"/>
        </a:accent6>
        <a:hlink>
          <a:srgbClr val="E57C4D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191961"/>
        </a:dk1>
        <a:lt1>
          <a:srgbClr val="FFFFFF"/>
        </a:lt1>
        <a:dk2>
          <a:srgbClr val="5D4CDC"/>
        </a:dk2>
        <a:lt2>
          <a:srgbClr val="DDDDDD"/>
        </a:lt2>
        <a:accent1>
          <a:srgbClr val="31B36C"/>
        </a:accent1>
        <a:accent2>
          <a:srgbClr val="0099FF"/>
        </a:accent2>
        <a:accent3>
          <a:srgbClr val="FFFFFF"/>
        </a:accent3>
        <a:accent4>
          <a:srgbClr val="141452"/>
        </a:accent4>
        <a:accent5>
          <a:srgbClr val="ADD6BA"/>
        </a:accent5>
        <a:accent6>
          <a:srgbClr val="008AE7"/>
        </a:accent6>
        <a:hlink>
          <a:srgbClr val="A0963C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powerpoint-template-apr7</Template>
  <TotalTime>7153</TotalTime>
  <Words>2056</Words>
  <Application>Microsoft Office PowerPoint</Application>
  <PresentationFormat>Widescreen</PresentationFormat>
  <Paragraphs>233</Paragraphs>
  <Slides>41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6" baseType="lpstr">
      <vt:lpstr>ＭＳ Ｐゴシック</vt:lpstr>
      <vt:lpstr>Arial</vt:lpstr>
      <vt:lpstr>Bahnschrift SemiBold</vt:lpstr>
      <vt:lpstr>Bebas Neue</vt:lpstr>
      <vt:lpstr>Bebas Neue Bold</vt:lpstr>
      <vt:lpstr>Calibri</vt:lpstr>
      <vt:lpstr>Calibri Light</vt:lpstr>
      <vt:lpstr>Courier New</vt:lpstr>
      <vt:lpstr>Lato</vt:lpstr>
      <vt:lpstr>Overlock</vt:lpstr>
      <vt:lpstr>Symbol</vt:lpstr>
      <vt:lpstr>Verdana</vt:lpstr>
      <vt:lpstr>Wingdings</vt:lpstr>
      <vt:lpstr>powerpoint-template-apr7</vt:lpstr>
      <vt:lpstr>3_Custom Design</vt:lpstr>
      <vt:lpstr>FAKULTAS TEKNOLOGI INFORMASI</vt:lpstr>
      <vt:lpstr>PEMAHAMAN DATA (DATA UNDERSTANDING)</vt:lpstr>
      <vt:lpstr>PowerPoint Presentation</vt:lpstr>
      <vt:lpstr>Tujuan Pembelajaran</vt:lpstr>
      <vt:lpstr>Outline</vt:lpstr>
      <vt:lpstr>Pemahaman Data (Data Understanding)</vt:lpstr>
      <vt:lpstr>Mengapa Data Perlu “Dipahami” ?</vt:lpstr>
      <vt:lpstr>Mengapa Data Perlu “Dipahami” ?</vt:lpstr>
      <vt:lpstr>Sumber Data</vt:lpstr>
      <vt:lpstr>Sumber Data Daring (Public Data Repositories)</vt:lpstr>
      <vt:lpstr>Sumber Data Daring (Public Data Repositories)</vt:lpstr>
      <vt:lpstr>Tipe data berdasarkan susunannya</vt:lpstr>
      <vt:lpstr>Structure vs Unstructure Data</vt:lpstr>
      <vt:lpstr>Tipe data berdasarkan Sifatnya</vt:lpstr>
      <vt:lpstr>Tipe data berdasarkan Cara Pengumpulan</vt:lpstr>
      <vt:lpstr>Tipe Butir Data</vt:lpstr>
      <vt:lpstr>Tipe data berdasarkan Waktunya</vt:lpstr>
      <vt:lpstr>Model Data</vt:lpstr>
      <vt:lpstr>Pemahaman Data (1)</vt:lpstr>
      <vt:lpstr>Pemahaman Data (2)</vt:lpstr>
      <vt:lpstr>Statistik: Rerata (Mean)</vt:lpstr>
      <vt:lpstr>Statistik: Simpangan Baku (Standar Deviasi)</vt:lpstr>
      <vt:lpstr>Statistik: Kuartil dan Median</vt:lpstr>
      <vt:lpstr>Statistik: Modus</vt:lpstr>
      <vt:lpstr>Visualisasi Data</vt:lpstr>
      <vt:lpstr>Bentuk Visualisasi Data Dasar</vt:lpstr>
      <vt:lpstr>Pie Chart</vt:lpstr>
      <vt:lpstr>Bar Chart</vt:lpstr>
      <vt:lpstr>Bar Chart</vt:lpstr>
      <vt:lpstr>Line Graph</vt:lpstr>
      <vt:lpstr>Line Graph</vt:lpstr>
      <vt:lpstr>Scatter Plot</vt:lpstr>
      <vt:lpstr>Heatmap</vt:lpstr>
      <vt:lpstr>Histogram</vt:lpstr>
      <vt:lpstr>Correlation &amp; Causation</vt:lpstr>
      <vt:lpstr>Correlation &amp; Causation</vt:lpstr>
      <vt:lpstr>Correlation &amp; Causation</vt:lpstr>
      <vt:lpstr>BoxPlot</vt:lpstr>
      <vt:lpstr>Next: Data Preparation</vt:lpstr>
      <vt:lpstr>Referensi</vt:lpstr>
      <vt:lpstr>Kesimpulan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user</dc:creator>
  <cp:lastModifiedBy>Achmad Solichin</cp:lastModifiedBy>
  <cp:revision>447</cp:revision>
  <dcterms:created xsi:type="dcterms:W3CDTF">2011-05-21T14:11:58Z</dcterms:created>
  <dcterms:modified xsi:type="dcterms:W3CDTF">2021-10-28T07:16:22Z</dcterms:modified>
</cp:coreProperties>
</file>

<file path=docProps/thumbnail.jpeg>
</file>